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9" r:id="rId3"/>
    <p:sldId id="260" r:id="rId4"/>
    <p:sldId id="262" r:id="rId5"/>
    <p:sldId id="263" r:id="rId6"/>
    <p:sldId id="264" r:id="rId7"/>
    <p:sldId id="265" r:id="rId8"/>
    <p:sldId id="266" r:id="rId9"/>
    <p:sldId id="267" r:id="rId10"/>
    <p:sldId id="268" r:id="rId11"/>
    <p:sldId id="269"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044B"/>
    <a:srgbClr val="FF0066"/>
    <a:srgbClr val="F24C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9144000" cy="2933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0" y="2925286"/>
            <a:ext cx="9144000" cy="1588"/>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514600" y="236220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3" name="Subtitle 2"/>
          <p:cNvSpPr>
            <a:spLocks noGrp="1"/>
          </p:cNvSpPr>
          <p:nvPr>
            <p:ph type="subTitle" idx="1"/>
          </p:nvPr>
        </p:nvSpPr>
        <p:spPr>
          <a:xfrm>
            <a:off x="2565400" y="3045460"/>
            <a:ext cx="4013200" cy="428625"/>
          </a:xfrm>
        </p:spPr>
        <p:txBody>
          <a:bodyPr tIns="0" anchor="t">
            <a:noAutofit/>
          </a:bodyPr>
          <a:lstStyle>
            <a:lvl1pPr marL="0" indent="0" algn="ctr">
              <a:buNone/>
              <a:defRPr sz="1600" b="0" i="0" cap="none" spc="0" baseline="0">
                <a:solidFill>
                  <a:schemeClr val="bg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2" name="Title 11"/>
          <p:cNvSpPr>
            <a:spLocks noGrp="1"/>
          </p:cNvSpPr>
          <p:nvPr>
            <p:ph type="title"/>
          </p:nvPr>
        </p:nvSpPr>
        <p:spPr>
          <a:xfrm>
            <a:off x="2565400" y="2397760"/>
            <a:ext cx="4013200" cy="599440"/>
          </a:xfrm>
          <a:noFill/>
          <a:ln>
            <a:noFill/>
          </a:ln>
        </p:spPr>
        <p:txBody>
          <a:bodyPr bIns="0" anchor="b"/>
          <a:lstStyle>
            <a:lvl1pPr>
              <a:defRPr>
                <a:effectLst>
                  <a:glow rad="88900">
                    <a:schemeClr val="tx1">
                      <a:alpha val="60000"/>
                    </a:schemeClr>
                  </a:glow>
                </a:effectLst>
              </a:defRPr>
            </a:lvl1pPr>
          </a:lstStyle>
          <a:p>
            <a:r>
              <a:rPr lang="en-US" smtClean="0"/>
              <a:t>Click to edit Master title style</a:t>
            </a:r>
            <a:endParaRPr lang="en-US" dirty="0"/>
          </a:p>
        </p:txBody>
      </p:sp>
      <p:sp>
        <p:nvSpPr>
          <p:cNvPr id="11" name="Date Placeholder 10"/>
          <p:cNvSpPr>
            <a:spLocks noGrp="1"/>
          </p:cNvSpPr>
          <p:nvPr>
            <p:ph type="dt" sz="half" idx="10"/>
          </p:nvPr>
        </p:nvSpPr>
        <p:spPr bwMode="black"/>
        <p:txBody>
          <a:bodyPr/>
          <a:lstStyle/>
          <a:p>
            <a:fld id="{AE6D7FB7-63A6-4DB1-A153-28B736EB1C00}" type="datetimeFigureOut">
              <a:rPr lang="en-US" smtClean="0"/>
              <a:t>11/12/2012</a:t>
            </a:fld>
            <a:endParaRPr lang="en-US"/>
          </a:p>
        </p:txBody>
      </p:sp>
      <p:sp>
        <p:nvSpPr>
          <p:cNvPr id="17" name="Slide Number Placeholder 16"/>
          <p:cNvSpPr>
            <a:spLocks noGrp="1"/>
          </p:cNvSpPr>
          <p:nvPr>
            <p:ph type="sldNum" sz="quarter" idx="11"/>
          </p:nvPr>
        </p:nvSpPr>
        <p:spPr/>
        <p:txBody>
          <a:bodyPr/>
          <a:lstStyle/>
          <a:p>
            <a:fld id="{7B7F20F6-C702-4763-BC33-718B20F81D3B}" type="slidenum">
              <a:rPr lang="en-US" smtClean="0"/>
              <a:t>‹#›</a:t>
            </a:fld>
            <a:endParaRPr lang="en-US"/>
          </a:p>
        </p:txBody>
      </p:sp>
      <p:sp>
        <p:nvSpPr>
          <p:cNvPr id="19" name="Footer Placeholder 1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6D7FB7-63A6-4DB1-A153-28B736EB1C00}" type="datetimeFigureOut">
              <a:rPr lang="en-US" smtClean="0"/>
              <a:t>11/12/2012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7F20F6-C702-4763-BC33-718B20F81D3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cxnSp>
        <p:nvCxnSpPr>
          <p:cNvPr id="9" name="Straight Connector 8"/>
          <p:cNvCxnSpPr/>
          <p:nvPr/>
        </p:nvCxnSpPr>
        <p:spPr>
          <a:xfrm rot="5400000">
            <a:off x="4267200" y="3429000"/>
            <a:ext cx="6858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bwMode="hidden">
          <a:xfrm>
            <a:off x="0" y="1"/>
            <a:ext cx="7696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Vertical Text Placeholder 2"/>
          <p:cNvSpPr>
            <a:spLocks noGrp="1"/>
          </p:cNvSpPr>
          <p:nvPr>
            <p:ph type="body" orient="vert" idx="1"/>
          </p:nvPr>
        </p:nvSpPr>
        <p:spPr>
          <a:xfrm>
            <a:off x="457200" y="914401"/>
            <a:ext cx="662940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6D7FB7-63A6-4DB1-A153-28B736EB1C00}" type="datetimeFigureOut">
              <a:rPr lang="en-US" smtClean="0"/>
              <a:t>11/12/2012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7F20F6-C702-4763-BC33-718B20F81D3B}" type="slidenum">
              <a:rPr lang="en-US" smtClean="0"/>
              <a:t>‹#›</a:t>
            </a:fld>
            <a:endParaRPr lang="en-US"/>
          </a:p>
        </p:txBody>
      </p:sp>
      <p:sp>
        <p:nvSpPr>
          <p:cNvPr id="2" name="Vertical Title 1"/>
          <p:cNvSpPr>
            <a:spLocks noGrp="1"/>
          </p:cNvSpPr>
          <p:nvPr>
            <p:ph type="title" orient="vert"/>
          </p:nvPr>
        </p:nvSpPr>
        <p:spPr>
          <a:xfrm>
            <a:off x="7239000" y="914401"/>
            <a:ext cx="926980" cy="5029200"/>
          </a:xfrm>
        </p:spPr>
        <p:txBody>
          <a:bodyPr vert="eaVert"/>
          <a:lstStyle/>
          <a:p>
            <a:r>
              <a:rPr lang="en-US" smtClean="0"/>
              <a:t>Click to edit Master title style</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1" name="Content Placeholder 30"/>
          <p:cNvSpPr>
            <a:spLocks noGrp="1"/>
          </p:cNvSpPr>
          <p:nvPr>
            <p:ph sz="quarter" idx="13"/>
          </p:nvPr>
        </p:nvSpPr>
        <p:spPr>
          <a:xfrm>
            <a:off x="457200" y="2020824"/>
            <a:ext cx="8229600" cy="40751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8"/>
          <p:cNvSpPr>
            <a:spLocks noGrp="1"/>
          </p:cNvSpPr>
          <p:nvPr>
            <p:ph type="title"/>
          </p:nvPr>
        </p:nvSpPr>
        <p:spPr/>
        <p:txBody>
          <a:bodyPr/>
          <a:lstStyle/>
          <a:p>
            <a:r>
              <a:rPr lang="en-US" smtClean="0"/>
              <a:t>Click to edit Master title style</a:t>
            </a:r>
            <a:endParaRPr lang="en-US"/>
          </a:p>
        </p:txBody>
      </p:sp>
      <p:sp>
        <p:nvSpPr>
          <p:cNvPr id="11" name="Date Placeholder 10"/>
          <p:cNvSpPr>
            <a:spLocks noGrp="1"/>
          </p:cNvSpPr>
          <p:nvPr>
            <p:ph type="dt" sz="half" idx="14"/>
          </p:nvPr>
        </p:nvSpPr>
        <p:spPr/>
        <p:txBody>
          <a:bodyPr/>
          <a:lstStyle/>
          <a:p>
            <a:fld id="{AE6D7FB7-63A6-4DB1-A153-28B736EB1C00}" type="datetimeFigureOut">
              <a:rPr lang="en-US" smtClean="0"/>
              <a:t>11/12/2012</a:t>
            </a:fld>
            <a:endParaRPr lang="en-US"/>
          </a:p>
        </p:txBody>
      </p:sp>
      <p:sp>
        <p:nvSpPr>
          <p:cNvPr id="12" name="Slide Number Placeholder 11"/>
          <p:cNvSpPr>
            <a:spLocks noGrp="1"/>
          </p:cNvSpPr>
          <p:nvPr>
            <p:ph type="sldNum" sz="quarter" idx="15"/>
          </p:nvPr>
        </p:nvSpPr>
        <p:spPr/>
        <p:txBody>
          <a:bodyPr/>
          <a:lstStyle/>
          <a:p>
            <a:fld id="{7B7F20F6-C702-4763-BC33-718B20F81D3B}" type="slidenum">
              <a:rPr lang="en-US" smtClean="0"/>
              <a:t>‹#›</a:t>
            </a:fld>
            <a:endParaRPr lang="en-US"/>
          </a:p>
        </p:txBody>
      </p:sp>
      <p:sp>
        <p:nvSpPr>
          <p:cNvPr id="13" name="Footer Placeholder 12"/>
          <p:cNvSpPr>
            <a:spLocks noGrp="1"/>
          </p:cNvSpPr>
          <p:nvPr>
            <p:ph type="ftr" sz="quarter" idx="16"/>
          </p:nvPr>
        </p:nvSpPr>
        <p:spPr/>
        <p:txBody>
          <a:body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8" name="Rectangle 7"/>
          <p:cNvSpPr/>
          <p:nvPr/>
        </p:nvSpPr>
        <p:spPr>
          <a:xfrm>
            <a:off x="0" y="3922776"/>
            <a:ext cx="9144000" cy="29352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a:off x="0" y="3921760"/>
            <a:ext cx="9144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514600" y="336804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9" name="Title Placeholder 1"/>
          <p:cNvSpPr>
            <a:spLocks noGrp="1"/>
          </p:cNvSpPr>
          <p:nvPr>
            <p:ph type="title"/>
          </p:nvPr>
        </p:nvSpPr>
        <p:spPr bwMode="black">
          <a:xfrm>
            <a:off x="2529052" y="3367246"/>
            <a:ext cx="4085897" cy="706821"/>
          </a:xfrm>
          <a:prstGeom prst="rect">
            <a:avLst/>
          </a:prstGeom>
          <a:noFill/>
          <a:ln w="98425" cmpd="thinThick">
            <a:noFill/>
            <a:miter lim="800000"/>
          </a:ln>
        </p:spPr>
        <p:txBody>
          <a:bodyPr vert="horz" lIns="91440" tIns="45720" rIns="91440" bIns="0" rtlCol="0" anchor="b" anchorCtr="0">
            <a:normAutofit/>
          </a:bodyPr>
          <a:lstStyle>
            <a:lvl1pPr>
              <a:defRPr kumimoji="0" lang="en-US" sz="1800" b="1" i="0" u="none" strike="noStrike" kern="1200" cap="all" spc="0" normalizeH="0" baseline="0" noProof="0" dirty="0" smtClean="0">
                <a:ln>
                  <a:noFill/>
                </a:ln>
                <a:solidFill>
                  <a:schemeClr val="bg1"/>
                </a:solidFill>
                <a:effectLst/>
                <a:uLnTx/>
                <a:uFillTx/>
                <a:latin typeface="+mj-lt"/>
                <a:ea typeface="+mj-ea"/>
                <a:cs typeface="Tunga" pitchFamily="2"/>
              </a:defRPr>
            </a:lvl1pPr>
          </a:lstStyle>
          <a:p>
            <a:r>
              <a:rPr lang="en-US" smtClean="0"/>
              <a:t>Click to edit Master title style</a:t>
            </a:r>
            <a:endParaRPr lang="en-US" dirty="0"/>
          </a:p>
        </p:txBody>
      </p:sp>
      <p:sp>
        <p:nvSpPr>
          <p:cNvPr id="10" name="Subtitle 2"/>
          <p:cNvSpPr>
            <a:spLocks noGrp="1"/>
          </p:cNvSpPr>
          <p:nvPr>
            <p:ph type="subTitle" idx="1"/>
          </p:nvPr>
        </p:nvSpPr>
        <p:spPr bwMode="black">
          <a:xfrm>
            <a:off x="2518542" y="4084577"/>
            <a:ext cx="4106917" cy="397094"/>
          </a:xfrm>
        </p:spPr>
        <p:txBody>
          <a:bodyPr tIns="0" anchor="t" anchorCtr="0">
            <a:normAutofit/>
          </a:bodyPr>
          <a:lstStyle>
            <a:lvl1pPr marL="0" indent="0" algn="ctr">
              <a:buNone/>
              <a:defRPr kumimoji="0" lang="en-US" sz="1600" b="0" i="0" u="none" strike="noStrike" kern="1200" cap="none" spc="0" normalizeH="0" baseline="0" noProof="0" dirty="0">
                <a:ln>
                  <a:noFill/>
                </a:ln>
                <a:solidFill>
                  <a:schemeClr val="bg1"/>
                </a:solidFill>
                <a:effectLst/>
                <a:uLnTx/>
                <a:uFillTx/>
                <a:latin typeface="+mn-lt"/>
                <a:ea typeface="+mn-ea"/>
                <a:cs typeface="Tahom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3" name="Date Placeholder 12"/>
          <p:cNvSpPr>
            <a:spLocks noGrp="1"/>
          </p:cNvSpPr>
          <p:nvPr>
            <p:ph type="dt" sz="half" idx="10"/>
          </p:nvPr>
        </p:nvSpPr>
        <p:spPr/>
        <p:txBody>
          <a:bodyPr/>
          <a:lstStyle/>
          <a:p>
            <a:fld id="{AE6D7FB7-63A6-4DB1-A153-28B736EB1C00}" type="datetimeFigureOut">
              <a:rPr lang="en-US" smtClean="0"/>
              <a:t>11/12/2012</a:t>
            </a:fld>
            <a:endParaRPr lang="en-US"/>
          </a:p>
        </p:txBody>
      </p:sp>
      <p:sp>
        <p:nvSpPr>
          <p:cNvPr id="14" name="Slide Number Placeholder 13"/>
          <p:cNvSpPr>
            <a:spLocks noGrp="1"/>
          </p:cNvSpPr>
          <p:nvPr>
            <p:ph type="sldNum" sz="quarter" idx="11"/>
          </p:nvPr>
        </p:nvSpPr>
        <p:spPr/>
        <p:txBody>
          <a:bodyPr/>
          <a:lstStyle/>
          <a:p>
            <a:fld id="{7B7F20F6-C702-4763-BC33-718B20F81D3B}" type="slidenum">
              <a:rPr lang="en-US" smtClean="0"/>
              <a:t>‹#›</a:t>
            </a:fld>
            <a:endParaRPr lang="en-US"/>
          </a:p>
        </p:txBody>
      </p:sp>
      <p:sp>
        <p:nvSpPr>
          <p:cNvPr id="15" name="Footer Placeholder 14"/>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Content Placeholder 30"/>
          <p:cNvSpPr>
            <a:spLocks noGrp="1"/>
          </p:cNvSpPr>
          <p:nvPr>
            <p:ph sz="quarter" idx="13"/>
          </p:nvPr>
        </p:nvSpPr>
        <p:spPr>
          <a:xfrm>
            <a:off x="457201"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30"/>
          <p:cNvSpPr>
            <a:spLocks noGrp="1"/>
          </p:cNvSpPr>
          <p:nvPr>
            <p:ph sz="quarter" idx="14"/>
          </p:nvPr>
        </p:nvSpPr>
        <p:spPr>
          <a:xfrm>
            <a:off x="4663440"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Date Placeholder 8"/>
          <p:cNvSpPr>
            <a:spLocks noGrp="1"/>
          </p:cNvSpPr>
          <p:nvPr>
            <p:ph type="dt" sz="half" idx="15"/>
          </p:nvPr>
        </p:nvSpPr>
        <p:spPr/>
        <p:txBody>
          <a:bodyPr/>
          <a:lstStyle/>
          <a:p>
            <a:fld id="{AE6D7FB7-63A6-4DB1-A153-28B736EB1C00}" type="datetimeFigureOut">
              <a:rPr lang="en-US" smtClean="0"/>
              <a:t>11/12/2012</a:t>
            </a:fld>
            <a:endParaRPr lang="en-US"/>
          </a:p>
        </p:txBody>
      </p:sp>
      <p:sp>
        <p:nvSpPr>
          <p:cNvPr id="12" name="Slide Number Placeholder 11"/>
          <p:cNvSpPr>
            <a:spLocks noGrp="1"/>
          </p:cNvSpPr>
          <p:nvPr>
            <p:ph type="sldNum" sz="quarter" idx="16"/>
          </p:nvPr>
        </p:nvSpPr>
        <p:spPr/>
        <p:txBody>
          <a:bodyPr/>
          <a:lstStyle/>
          <a:p>
            <a:fld id="{7B7F20F6-C702-4763-BC33-718B20F81D3B}" type="slidenum">
              <a:rPr lang="en-US" smtClean="0"/>
              <a:t>‹#›</a:t>
            </a:fld>
            <a:endParaRPr lang="en-US"/>
          </a:p>
        </p:txBody>
      </p:sp>
      <p:sp>
        <p:nvSpPr>
          <p:cNvPr id="13" name="Footer Placeholder 12"/>
          <p:cNvSpPr>
            <a:spLocks noGrp="1"/>
          </p:cNvSpPr>
          <p:nvPr>
            <p:ph type="ftr" sz="quarter" idx="17"/>
          </p:nvPr>
        </p:nvSpPr>
        <p:spPr/>
        <p:txBody>
          <a:bodyPr/>
          <a:lstStyle/>
          <a:p>
            <a:endParaRPr lang="en-US"/>
          </a:p>
        </p:txBody>
      </p:sp>
      <p:sp>
        <p:nvSpPr>
          <p:cNvPr id="16" name="Title 1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3" name="Content Placeholder 30"/>
          <p:cNvSpPr>
            <a:spLocks noGrp="1"/>
          </p:cNvSpPr>
          <p:nvPr>
            <p:ph sz="quarter" idx="13"/>
          </p:nvPr>
        </p:nvSpPr>
        <p:spPr>
          <a:xfrm>
            <a:off x="457201" y="2819400"/>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4" name="Content Placeholder 30"/>
          <p:cNvSpPr>
            <a:spLocks noGrp="1"/>
          </p:cNvSpPr>
          <p:nvPr>
            <p:ph sz="quarter" idx="14"/>
          </p:nvPr>
        </p:nvSpPr>
        <p:spPr>
          <a:xfrm>
            <a:off x="4663440" y="2816352"/>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0" name="Text Placeholder 3"/>
          <p:cNvSpPr>
            <a:spLocks noGrp="1"/>
          </p:cNvSpPr>
          <p:nvPr>
            <p:ph type="body" sz="half" idx="2"/>
          </p:nvPr>
        </p:nvSpPr>
        <p:spPr>
          <a:xfrm>
            <a:off x="45720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kern="1200" cap="none" spc="200" baseline="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1" name="Text Placeholder 3"/>
          <p:cNvSpPr>
            <a:spLocks noGrp="1"/>
          </p:cNvSpPr>
          <p:nvPr>
            <p:ph type="body" sz="half" idx="15"/>
          </p:nvPr>
        </p:nvSpPr>
        <p:spPr>
          <a:xfrm>
            <a:off x="466344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i="0" kern="1200" cap="none" spc="200" baseline="0" dirty="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400"/>
              </a:spcBef>
              <a:spcAft>
                <a:spcPts val="0"/>
              </a:spcAft>
              <a:buClr>
                <a:schemeClr val="accent1"/>
              </a:buClr>
              <a:buFontTx/>
              <a:buNone/>
            </a:pPr>
            <a:r>
              <a:rPr lang="en-US" smtClean="0"/>
              <a:t>Click to edit Master text styles</a:t>
            </a:r>
          </a:p>
        </p:txBody>
      </p:sp>
      <p:sp>
        <p:nvSpPr>
          <p:cNvPr id="11" name="Date Placeholder 10"/>
          <p:cNvSpPr>
            <a:spLocks noGrp="1"/>
          </p:cNvSpPr>
          <p:nvPr>
            <p:ph type="dt" sz="half" idx="16"/>
          </p:nvPr>
        </p:nvSpPr>
        <p:spPr/>
        <p:txBody>
          <a:bodyPr/>
          <a:lstStyle/>
          <a:p>
            <a:fld id="{AE6D7FB7-63A6-4DB1-A153-28B736EB1C00}" type="datetimeFigureOut">
              <a:rPr lang="en-US" smtClean="0"/>
              <a:t>11/12/2012</a:t>
            </a:fld>
            <a:endParaRPr lang="en-US"/>
          </a:p>
        </p:txBody>
      </p:sp>
      <p:sp>
        <p:nvSpPr>
          <p:cNvPr id="12" name="Slide Number Placeholder 11"/>
          <p:cNvSpPr>
            <a:spLocks noGrp="1"/>
          </p:cNvSpPr>
          <p:nvPr>
            <p:ph type="sldNum" sz="quarter" idx="17"/>
          </p:nvPr>
        </p:nvSpPr>
        <p:spPr/>
        <p:txBody>
          <a:bodyPr/>
          <a:lstStyle/>
          <a:p>
            <a:fld id="{7B7F20F6-C702-4763-BC33-718B20F81D3B}" type="slidenum">
              <a:rPr lang="en-US" smtClean="0"/>
              <a:t>‹#›</a:t>
            </a:fld>
            <a:endParaRPr lang="en-US"/>
          </a:p>
        </p:txBody>
      </p:sp>
      <p:sp>
        <p:nvSpPr>
          <p:cNvPr id="13" name="Footer Placeholder 12"/>
          <p:cNvSpPr>
            <a:spLocks noGrp="1"/>
          </p:cNvSpPr>
          <p:nvPr>
            <p:ph type="ftr" sz="quarter" idx="18"/>
          </p:nvPr>
        </p:nvSpPr>
        <p:spPr/>
        <p:txBody>
          <a:bodyPr/>
          <a:lstStyle/>
          <a:p>
            <a:endParaRPr lang="en-US"/>
          </a:p>
        </p:txBody>
      </p:sp>
      <p:sp>
        <p:nvSpPr>
          <p:cNvPr id="18" name="Title 1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smtClean="0"/>
              <a:t>Click to edit Master title style</a:t>
            </a:r>
            <a:endParaRPr lang="en-US"/>
          </a:p>
        </p:txBody>
      </p:sp>
      <p:sp>
        <p:nvSpPr>
          <p:cNvPr id="15" name="Date Placeholder 14"/>
          <p:cNvSpPr>
            <a:spLocks noGrp="1"/>
          </p:cNvSpPr>
          <p:nvPr>
            <p:ph type="dt" sz="half" idx="10"/>
          </p:nvPr>
        </p:nvSpPr>
        <p:spPr/>
        <p:txBody>
          <a:bodyPr/>
          <a:lstStyle/>
          <a:p>
            <a:fld id="{AE6D7FB7-63A6-4DB1-A153-28B736EB1C00}" type="datetimeFigureOut">
              <a:rPr lang="en-US" smtClean="0"/>
              <a:t>11/12/2012</a:t>
            </a:fld>
            <a:endParaRPr lang="en-US"/>
          </a:p>
        </p:txBody>
      </p:sp>
      <p:sp>
        <p:nvSpPr>
          <p:cNvPr id="16" name="Slide Number Placeholder 15"/>
          <p:cNvSpPr>
            <a:spLocks noGrp="1"/>
          </p:cNvSpPr>
          <p:nvPr>
            <p:ph type="sldNum" sz="quarter" idx="11"/>
          </p:nvPr>
        </p:nvSpPr>
        <p:spPr/>
        <p:txBody>
          <a:bodyPr/>
          <a:lstStyle/>
          <a:p>
            <a:fld id="{7B7F20F6-C702-4763-BC33-718B20F81D3B}"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AE6D7FB7-63A6-4DB1-A153-28B736EB1C00}" type="datetimeFigureOut">
              <a:rPr lang="en-US" smtClean="0"/>
              <a:t>11/12/2012</a:t>
            </a:fld>
            <a:endParaRPr lang="en-US"/>
          </a:p>
        </p:txBody>
      </p:sp>
      <p:sp>
        <p:nvSpPr>
          <p:cNvPr id="8" name="Slide Number Placeholder 7"/>
          <p:cNvSpPr>
            <a:spLocks noGrp="1"/>
          </p:cNvSpPr>
          <p:nvPr>
            <p:ph type="sldNum" sz="quarter" idx="11"/>
          </p:nvPr>
        </p:nvSpPr>
        <p:spPr/>
        <p:txBody>
          <a:bodyPr/>
          <a:lstStyle/>
          <a:p>
            <a:fld id="{7B7F20F6-C702-4763-BC33-718B20F81D3B}"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4" name="Content Placeholder 30"/>
          <p:cNvSpPr>
            <a:spLocks noGrp="1"/>
          </p:cNvSpPr>
          <p:nvPr>
            <p:ph sz="quarter" idx="14"/>
          </p:nvPr>
        </p:nvSpPr>
        <p:spPr>
          <a:xfrm>
            <a:off x="1485900" y="1914525"/>
            <a:ext cx="6172200" cy="3510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3"/>
          <p:cNvSpPr>
            <a:spLocks noGrp="1"/>
          </p:cNvSpPr>
          <p:nvPr>
            <p:ph type="body" sz="half" idx="2"/>
          </p:nvPr>
        </p:nvSpPr>
        <p:spPr>
          <a:xfrm>
            <a:off x="1737360" y="5513832"/>
            <a:ext cx="5669280" cy="548640"/>
          </a:xfrm>
        </p:spPr>
        <p:txBody>
          <a:bodyPr vert="horz" lIns="91440" tIns="0" rIns="91440" bIns="45720" rtlCol="0" anchor="ctr">
            <a:normAutofit/>
          </a:bodyPr>
          <a:lstStyle>
            <a:lvl1pPr marL="0" indent="0" algn="ctr" defTabSz="914400" rtl="0" eaLnBrk="1" latinLnBrk="0" hangingPunct="1">
              <a:lnSpc>
                <a:spcPct val="100000"/>
              </a:lnSpc>
              <a:spcBef>
                <a:spcPts val="0"/>
              </a:spcBef>
              <a:buClr>
                <a:schemeClr val="accent1"/>
              </a:buClr>
              <a:buFont typeface="Arial" pitchFamily="34" charset="0"/>
              <a:buNone/>
              <a:defRPr lang="en-US" sz="1400" b="0" i="0" kern="1200" cap="none" spc="0" baseline="0" smtClean="0">
                <a:solidFill>
                  <a:schemeClr val="tx1"/>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6" name="Date Placeholder 15"/>
          <p:cNvSpPr>
            <a:spLocks noGrp="1"/>
          </p:cNvSpPr>
          <p:nvPr>
            <p:ph type="dt" sz="half" idx="15"/>
          </p:nvPr>
        </p:nvSpPr>
        <p:spPr/>
        <p:txBody>
          <a:bodyPr/>
          <a:lstStyle/>
          <a:p>
            <a:fld id="{AE6D7FB7-63A6-4DB1-A153-28B736EB1C00}" type="datetimeFigureOut">
              <a:rPr lang="en-US" smtClean="0"/>
              <a:t>11/12/2012</a:t>
            </a:fld>
            <a:endParaRPr lang="en-US"/>
          </a:p>
        </p:txBody>
      </p:sp>
      <p:sp>
        <p:nvSpPr>
          <p:cNvPr id="19" name="Slide Number Placeholder 18"/>
          <p:cNvSpPr>
            <a:spLocks noGrp="1"/>
          </p:cNvSpPr>
          <p:nvPr>
            <p:ph type="sldNum" sz="quarter" idx="16"/>
          </p:nvPr>
        </p:nvSpPr>
        <p:spPr/>
        <p:txBody>
          <a:bodyPr/>
          <a:lstStyle/>
          <a:p>
            <a:fld id="{7B7F20F6-C702-4763-BC33-718B20F81D3B}" type="slidenum">
              <a:rPr lang="en-US" smtClean="0"/>
              <a:t>‹#›</a:t>
            </a:fld>
            <a:endParaRPr lang="en-US"/>
          </a:p>
        </p:txBody>
      </p:sp>
      <p:sp>
        <p:nvSpPr>
          <p:cNvPr id="23" name="Footer Placeholder 22"/>
          <p:cNvSpPr>
            <a:spLocks noGrp="1"/>
          </p:cNvSpPr>
          <p:nvPr>
            <p:ph type="ftr" sz="quarter" idx="17"/>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1852209" y="2026918"/>
            <a:ext cx="5439582" cy="3263750"/>
          </a:xfrm>
          <a:solidFill>
            <a:schemeClr val="tx1"/>
          </a:solidFill>
          <a:ln w="69850" cmpd="dbl">
            <a:solidFill>
              <a:schemeClr val="tx1"/>
            </a:solid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0" kern="1200" cap="none" spc="0" baseline="0" dirty="0">
                <a:solidFill>
                  <a:schemeClr val="bg1"/>
                </a:solidFill>
                <a:latin typeface="+mj-lt"/>
                <a:ea typeface="+mj-ea"/>
                <a:cs typeface="Tunga" pitchFamily="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25" name="Text Placeholder 24"/>
          <p:cNvSpPr>
            <a:spLocks noGrp="1"/>
          </p:cNvSpPr>
          <p:nvPr>
            <p:ph type="body" sz="quarter" idx="13"/>
          </p:nvPr>
        </p:nvSpPr>
        <p:spPr>
          <a:xfrm>
            <a:off x="1737360" y="5516880"/>
            <a:ext cx="5669280" cy="548640"/>
          </a:xfrm>
        </p:spPr>
        <p:txBody>
          <a:bodyPr vert="horz" lIns="91440" tIns="0" rIns="91440" bIns="0" rtlCol="0" anchor="ctr" anchorCtr="0">
            <a:normAutofit/>
          </a:bodyPr>
          <a:lstStyle>
            <a:lvl1pPr marL="0" indent="0">
              <a:spcBef>
                <a:spcPts val="0"/>
              </a:spcBef>
              <a:buNone/>
              <a:defRPr lang="en-US" sz="1400" b="0" i="0" kern="1200" cap="none" spc="30" baseline="0" smtClean="0">
                <a:solidFill>
                  <a:schemeClr val="tx2"/>
                </a:solidFill>
                <a:latin typeface="+mn-lt"/>
                <a:ea typeface="+mn-ea"/>
                <a:cs typeface="Tahoma" pitchFamily="34" charset="0"/>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marL="0" lvl="0" indent="0" algn="ctr" defTabSz="914400" rtl="0" eaLnBrk="1" latinLnBrk="0" hangingPunct="1">
              <a:spcBef>
                <a:spcPts val="600"/>
              </a:spcBef>
              <a:spcAft>
                <a:spcPts val="0"/>
              </a:spcAft>
              <a:buClr>
                <a:schemeClr val="accent1"/>
              </a:buClr>
              <a:buFont typeface="Arial" pitchFamily="34" charset="0"/>
              <a:buNone/>
            </a:pPr>
            <a:r>
              <a:rPr lang="en-US" smtClean="0"/>
              <a:t>Click to edit Master text styles</a:t>
            </a:r>
          </a:p>
        </p:txBody>
      </p:sp>
      <p:sp>
        <p:nvSpPr>
          <p:cNvPr id="12" name="Title 11"/>
          <p:cNvSpPr>
            <a:spLocks noGrp="1"/>
          </p:cNvSpPr>
          <p:nvPr>
            <p:ph type="title"/>
          </p:nvPr>
        </p:nvSpPr>
        <p:spPr>
          <a:xfrm>
            <a:off x="2514600" y="975360"/>
            <a:ext cx="4114800" cy="701040"/>
          </a:xfrm>
        </p:spPr>
        <p:txBody>
          <a:bodyPr/>
          <a:lstStyle/>
          <a:p>
            <a:r>
              <a:rPr lang="en-US" smtClean="0"/>
              <a:t>Click to edit Master title style</a:t>
            </a:r>
            <a:endParaRPr lang="en-US"/>
          </a:p>
        </p:txBody>
      </p:sp>
      <p:sp>
        <p:nvSpPr>
          <p:cNvPr id="13" name="Date Placeholder 12"/>
          <p:cNvSpPr>
            <a:spLocks noGrp="1"/>
          </p:cNvSpPr>
          <p:nvPr>
            <p:ph type="dt" sz="half" idx="14"/>
          </p:nvPr>
        </p:nvSpPr>
        <p:spPr>
          <a:xfrm>
            <a:off x="2981325" y="273180"/>
            <a:ext cx="3181350" cy="292100"/>
          </a:xfrm>
        </p:spPr>
        <p:txBody>
          <a:bodyPr/>
          <a:lstStyle/>
          <a:p>
            <a:fld id="{AE6D7FB7-63A6-4DB1-A153-28B736EB1C00}" type="datetimeFigureOut">
              <a:rPr lang="en-US" smtClean="0"/>
              <a:t>11/12/2012</a:t>
            </a:fld>
            <a:endParaRPr lang="en-US"/>
          </a:p>
        </p:txBody>
      </p:sp>
      <p:sp>
        <p:nvSpPr>
          <p:cNvPr id="14" name="Slide Number Placeholder 13"/>
          <p:cNvSpPr>
            <a:spLocks noGrp="1"/>
          </p:cNvSpPr>
          <p:nvPr>
            <p:ph type="sldNum" sz="quarter" idx="15"/>
          </p:nvPr>
        </p:nvSpPr>
        <p:spPr>
          <a:xfrm>
            <a:off x="4038600" y="6172200"/>
            <a:ext cx="1066800" cy="304800"/>
          </a:xfrm>
        </p:spPr>
        <p:txBody>
          <a:bodyPr/>
          <a:lstStyle/>
          <a:p>
            <a:fld id="{7B7F20F6-C702-4763-BC33-718B20F81D3B}" type="slidenum">
              <a:rPr lang="en-US" smtClean="0"/>
              <a:t>‹#›</a:t>
            </a:fld>
            <a:endParaRPr lang="en-US"/>
          </a:p>
        </p:txBody>
      </p:sp>
      <p:sp>
        <p:nvSpPr>
          <p:cNvPr id="15" name="Footer Placeholder 14"/>
          <p:cNvSpPr>
            <a:spLocks noGrp="1"/>
          </p:cNvSpPr>
          <p:nvPr>
            <p:ph type="ftr" sz="quarter" idx="16"/>
          </p:nvPr>
        </p:nvSpPr>
        <p:spPr>
          <a:xfrm>
            <a:off x="1447800" y="6486525"/>
            <a:ext cx="6248400" cy="29210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8" name="Rectangle 7"/>
          <p:cNvSpPr/>
          <p:nvPr/>
        </p:nvSpPr>
        <p:spPr bwMode="hidden">
          <a:xfrm>
            <a:off x="0" y="1335973"/>
            <a:ext cx="9144000" cy="5522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2019301"/>
            <a:ext cx="8229600" cy="411734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981325" y="273180"/>
            <a:ext cx="3181350" cy="292100"/>
          </a:xfrm>
          <a:prstGeom prst="rect">
            <a:avLst/>
          </a:prstGeom>
        </p:spPr>
        <p:txBody>
          <a:bodyPr vert="horz" lIns="91440" tIns="45720" rIns="91440" bIns="45720" rtlCol="0" anchor="ctr">
            <a:noAutofit/>
          </a:bodyPr>
          <a:lstStyle>
            <a:lvl1pPr algn="ctr">
              <a:defRPr sz="1200" b="0" cap="all" spc="300" baseline="0">
                <a:solidFill>
                  <a:schemeClr val="tx1"/>
                </a:solidFill>
              </a:defRPr>
            </a:lvl1pPr>
          </a:lstStyle>
          <a:p>
            <a:fld id="{AE6D7FB7-63A6-4DB1-A153-28B736EB1C00}" type="datetimeFigureOut">
              <a:rPr lang="en-US" smtClean="0"/>
              <a:t>11/12/2012</a:t>
            </a:fld>
            <a:endParaRPr lang="en-US"/>
          </a:p>
        </p:txBody>
      </p:sp>
      <p:sp>
        <p:nvSpPr>
          <p:cNvPr id="5" name="Footer Placeholder 4"/>
          <p:cNvSpPr>
            <a:spLocks noGrp="1"/>
          </p:cNvSpPr>
          <p:nvPr>
            <p:ph type="ftr" sz="quarter" idx="3"/>
          </p:nvPr>
        </p:nvSpPr>
        <p:spPr>
          <a:xfrm>
            <a:off x="1447800" y="6486525"/>
            <a:ext cx="6248400" cy="292100"/>
          </a:xfrm>
          <a:prstGeom prst="rect">
            <a:avLst/>
          </a:prstGeom>
        </p:spPr>
        <p:txBody>
          <a:bodyPr vert="horz" lIns="91440" tIns="45720" rIns="91440" bIns="45720" rtlCol="0" anchor="ctr">
            <a:normAutofit/>
          </a:bodyPr>
          <a:lstStyle>
            <a:lvl1pPr algn="ctr">
              <a:defRPr sz="1100" b="0" cap="all" spc="300" baseline="0">
                <a:solidFill>
                  <a:schemeClr val="tx1"/>
                </a:solidFill>
              </a:defRPr>
            </a:lvl1pPr>
          </a:lstStyle>
          <a:p>
            <a:endParaRPr lang="en-US"/>
          </a:p>
        </p:txBody>
      </p:sp>
      <p:sp>
        <p:nvSpPr>
          <p:cNvPr id="6" name="Slide Number Placeholder 5"/>
          <p:cNvSpPr>
            <a:spLocks noGrp="1"/>
          </p:cNvSpPr>
          <p:nvPr>
            <p:ph type="sldNum" sz="quarter" idx="4"/>
          </p:nvPr>
        </p:nvSpPr>
        <p:spPr>
          <a:xfrm>
            <a:off x="4038600" y="6172200"/>
            <a:ext cx="1066800" cy="304800"/>
          </a:xfrm>
          <a:prstGeom prst="rect">
            <a:avLst/>
          </a:prstGeom>
          <a:ln>
            <a:noFill/>
          </a:ln>
        </p:spPr>
        <p:txBody>
          <a:bodyPr vert="horz" lIns="0" tIns="0" rIns="0" bIns="0" rtlCol="0" anchor="ctr">
            <a:normAutofit/>
          </a:bodyPr>
          <a:lstStyle>
            <a:lvl1pPr algn="ctr">
              <a:defRPr sz="1200" b="1">
                <a:solidFill>
                  <a:schemeClr val="tx1"/>
                </a:solidFill>
              </a:defRPr>
            </a:lvl1pPr>
          </a:lstStyle>
          <a:p>
            <a:fld id="{7B7F20F6-C702-4763-BC33-718B20F81D3B}" type="slidenum">
              <a:rPr lang="en-US" smtClean="0"/>
              <a:t>‹#›</a:t>
            </a:fld>
            <a:endParaRPr lang="en-US"/>
          </a:p>
        </p:txBody>
      </p:sp>
      <p:cxnSp>
        <p:nvCxnSpPr>
          <p:cNvPr id="10" name="Straight Connector 9"/>
          <p:cNvCxnSpPr/>
          <p:nvPr/>
        </p:nvCxnSpPr>
        <p:spPr>
          <a:xfrm>
            <a:off x="0" y="1331436"/>
            <a:ext cx="9144000" cy="1588"/>
          </a:xfrm>
          <a:prstGeom prst="line">
            <a:avLst/>
          </a:prstGeom>
          <a:ln w="12700">
            <a:solidFill>
              <a:schemeClr val="tx2">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2514600" y="975360"/>
            <a:ext cx="4114800" cy="70104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r>
              <a:rPr lang="en-US" smtClean="0"/>
              <a:t>Click to edit Master title style</a:t>
            </a:r>
            <a:endParaRPr lang="en-US" dirty="0"/>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p:titleStyle>
    <p:bodyStyle>
      <a:lvl1pPr marL="0" indent="0" algn="ctr" defTabSz="914400" rtl="0" eaLnBrk="1" latinLnBrk="0" hangingPunct="1">
        <a:lnSpc>
          <a:spcPct val="100000"/>
        </a:lnSpc>
        <a:spcBef>
          <a:spcPts val="600"/>
        </a:spcBef>
        <a:spcAft>
          <a:spcPts val="0"/>
        </a:spcAft>
        <a:buClr>
          <a:schemeClr val="accent1"/>
        </a:buClr>
        <a:buFontTx/>
        <a:buNone/>
        <a:defRPr sz="2000" b="0" i="0" kern="1200" cap="none" spc="30" baseline="0">
          <a:solidFill>
            <a:schemeClr val="tx1"/>
          </a:solidFill>
          <a:latin typeface="+mn-lt"/>
          <a:ea typeface="+mn-ea"/>
          <a:cs typeface="Tahoma" pitchFamily="34" charset="0"/>
        </a:defRPr>
      </a:lvl1pPr>
      <a:lvl2pPr marL="0" indent="0" algn="ctr" defTabSz="914400" rtl="0" eaLnBrk="1" latinLnBrk="0" hangingPunct="1">
        <a:lnSpc>
          <a:spcPct val="100000"/>
        </a:lnSpc>
        <a:spcBef>
          <a:spcPts val="1200"/>
        </a:spcBef>
        <a:buClr>
          <a:schemeClr val="accent1"/>
        </a:buClr>
        <a:buFontTx/>
        <a:buNone/>
        <a:defRPr sz="1800" kern="1200">
          <a:solidFill>
            <a:schemeClr val="tx2"/>
          </a:solidFill>
          <a:latin typeface="+mn-lt"/>
          <a:ea typeface="+mn-ea"/>
          <a:cs typeface="Tahoma" pitchFamily="34" charset="0"/>
        </a:defRPr>
      </a:lvl2pPr>
      <a:lvl3pPr marL="0" indent="0" algn="ctr" defTabSz="914400" rtl="0" eaLnBrk="1" latinLnBrk="0" hangingPunct="1">
        <a:lnSpc>
          <a:spcPct val="100000"/>
        </a:lnSpc>
        <a:spcBef>
          <a:spcPts val="1200"/>
        </a:spcBef>
        <a:buClr>
          <a:schemeClr val="accent1"/>
        </a:buClr>
        <a:buFontTx/>
        <a:buNone/>
        <a:defRPr sz="1600" kern="1200">
          <a:solidFill>
            <a:schemeClr val="tx1"/>
          </a:solidFill>
          <a:latin typeface="+mn-lt"/>
          <a:ea typeface="+mn-ea"/>
          <a:cs typeface="Tahoma" pitchFamily="34" charset="0"/>
        </a:defRPr>
      </a:lvl3pPr>
      <a:lvl4pPr marL="0" indent="0" algn="ctr" defTabSz="914400" rtl="0" eaLnBrk="1" latinLnBrk="0" hangingPunct="1">
        <a:lnSpc>
          <a:spcPct val="100000"/>
        </a:lnSpc>
        <a:spcBef>
          <a:spcPts val="1200"/>
        </a:spcBef>
        <a:buClr>
          <a:schemeClr val="accent1"/>
        </a:buClr>
        <a:buFontTx/>
        <a:buNone/>
        <a:defRPr sz="1400" kern="1200">
          <a:solidFill>
            <a:schemeClr val="tx2"/>
          </a:solidFill>
          <a:latin typeface="+mn-lt"/>
          <a:ea typeface="+mn-ea"/>
          <a:cs typeface="Tahoma" pitchFamily="34" charset="0"/>
        </a:defRPr>
      </a:lvl4pPr>
      <a:lvl5pPr marL="0" indent="0" algn="ctr" defTabSz="914400" rtl="0" eaLnBrk="1" latinLnBrk="0" hangingPunct="1">
        <a:lnSpc>
          <a:spcPct val="100000"/>
        </a:lnSpc>
        <a:spcBef>
          <a:spcPts val="1200"/>
        </a:spcBef>
        <a:buClr>
          <a:schemeClr val="accent1"/>
        </a:buClr>
        <a:buFontTx/>
        <a:buNone/>
        <a:defRPr sz="1400" kern="1200" baseline="0">
          <a:solidFill>
            <a:schemeClr val="tx1"/>
          </a:solidFill>
          <a:latin typeface="+mn-lt"/>
          <a:ea typeface="+mn-ea"/>
          <a:cs typeface="Tahoma" pitchFamily="34" charset="0"/>
        </a:defRPr>
      </a:lvl5pPr>
      <a:lvl6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6pPr>
      <a:lvl7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7pPr>
      <a:lvl8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8pPr>
      <a:lvl9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g"/><Relationship Id="rId1" Type="http://schemas.openxmlformats.org/officeDocument/2006/relationships/slideLayout" Target="../slideLayouts/slideLayout2.xml"/><Relationship Id="rId4" Type="http://schemas.openxmlformats.org/officeDocument/2006/relationships/image" Target="../media/image16.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667000" y="3429000"/>
            <a:ext cx="6477000" cy="3352800"/>
          </a:xfrm>
        </p:spPr>
        <p:txBody>
          <a:bodyPr>
            <a:normAutofit/>
          </a:bodyPr>
          <a:lstStyle/>
          <a:p>
            <a:r>
              <a:rPr lang="en-US" dirty="0"/>
              <a:t> </a:t>
            </a:r>
          </a:p>
          <a:p>
            <a:r>
              <a:rPr lang="en-US" dirty="0"/>
              <a:t>					</a:t>
            </a:r>
          </a:p>
        </p:txBody>
      </p:sp>
      <p:sp>
        <p:nvSpPr>
          <p:cNvPr id="2" name="Title 1"/>
          <p:cNvSpPr>
            <a:spLocks noGrp="1"/>
          </p:cNvSpPr>
          <p:nvPr>
            <p:ph type="title"/>
          </p:nvPr>
        </p:nvSpPr>
        <p:spPr>
          <a:xfrm>
            <a:off x="23949" y="0"/>
            <a:ext cx="9144000" cy="2057400"/>
          </a:xfrm>
        </p:spPr>
        <p:txBody>
          <a:bodyPr>
            <a:normAutofit/>
          </a:bodyPr>
          <a:lstStyle/>
          <a:p>
            <a:r>
              <a:rPr lang="en-US" sz="4400" dirty="0" smtClean="0">
                <a:solidFill>
                  <a:srgbClr val="FC044B"/>
                </a:solidFill>
              </a:rPr>
              <a:t>Illustrated FRACTIONS</a:t>
            </a:r>
            <a:endParaRPr lang="en-US" sz="4400" dirty="0">
              <a:solidFill>
                <a:srgbClr val="FC044B"/>
              </a:solidFill>
            </a:endParaRPr>
          </a:p>
        </p:txBody>
      </p:sp>
      <p:pic>
        <p:nvPicPr>
          <p:cNvPr id="1026" name="Picture 2"/>
          <p:cNvPicPr>
            <a:picLocks noChangeAspect="1" noChangeArrowheads="1"/>
          </p:cNvPicPr>
          <p:nvPr/>
        </p:nvPicPr>
        <p:blipFill>
          <a:blip r:embed="rId2" cstate="print">
            <a:duotone>
              <a:prstClr val="black"/>
              <a:srgbClr val="F24C8B">
                <a:tint val="45000"/>
                <a:satMod val="400000"/>
              </a:srgbClr>
            </a:duotone>
            <a:extLst>
              <a:ext uri="{28A0092B-C50C-407E-A947-70E740481C1C}">
                <a14:useLocalDpi xmlns:a14="http://schemas.microsoft.com/office/drawing/2010/main" val="0"/>
              </a:ext>
            </a:extLst>
          </a:blip>
          <a:srcRect/>
          <a:stretch>
            <a:fillRect/>
          </a:stretch>
        </p:blipFill>
        <p:spPr bwMode="auto">
          <a:xfrm>
            <a:off x="23949" y="3119846"/>
            <a:ext cx="8053251" cy="3902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420526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a:bodyPr>
          <a:lstStyle/>
          <a:p>
            <a:pPr algn="l"/>
            <a:r>
              <a:rPr lang="en-US" dirty="0" smtClean="0"/>
              <a:t>ADDING FRACTONS </a:t>
            </a:r>
          </a:p>
          <a:p>
            <a:pPr algn="l"/>
            <a:r>
              <a:rPr lang="en-US" dirty="0" smtClean="0">
                <a:solidFill>
                  <a:srgbClr val="FF0066"/>
                </a:solidFill>
              </a:rPr>
              <a:t>Step 1.</a:t>
            </a:r>
            <a:r>
              <a:rPr lang="en-US" dirty="0"/>
              <a:t> </a:t>
            </a:r>
            <a:r>
              <a:rPr lang="en-US" dirty="0" smtClean="0"/>
              <a:t>Have the same denominators.   </a:t>
            </a:r>
            <a:endParaRPr lang="en-US" dirty="0" smtClean="0">
              <a:solidFill>
                <a:srgbClr val="FF0066"/>
              </a:solidFill>
            </a:endParaRPr>
          </a:p>
          <a:p>
            <a:pPr algn="l"/>
            <a:r>
              <a:rPr lang="en-US" dirty="0" smtClean="0">
                <a:solidFill>
                  <a:srgbClr val="FF0066"/>
                </a:solidFill>
              </a:rPr>
              <a:t>Step 2. </a:t>
            </a:r>
            <a:r>
              <a:rPr lang="en-US" dirty="0" smtClean="0"/>
              <a:t>Add the numerators together.</a:t>
            </a:r>
            <a:endParaRPr lang="en-US" dirty="0" smtClean="0">
              <a:solidFill>
                <a:srgbClr val="FF0066"/>
              </a:solidFill>
            </a:endParaRPr>
          </a:p>
          <a:p>
            <a:pPr algn="l"/>
            <a:r>
              <a:rPr lang="en-US" dirty="0" smtClean="0">
                <a:solidFill>
                  <a:srgbClr val="FF0066"/>
                </a:solidFill>
              </a:rPr>
              <a:t>Step 3.</a:t>
            </a:r>
            <a:r>
              <a:rPr lang="en-US" dirty="0" smtClean="0"/>
              <a:t> Simplify if needed.</a:t>
            </a:r>
          </a:p>
          <a:p>
            <a:pPr algn="l"/>
            <a:r>
              <a:rPr lang="en-US" dirty="0" smtClean="0">
                <a:solidFill>
                  <a:srgbClr val="FF0066"/>
                </a:solidFill>
              </a:rPr>
              <a:t>(WITH MIXED NUMBERS LOOK BACK AT MULTIPLYING AND DIVIDING FRACTIONS TO THE MIXED NUMBERS SECTION)</a:t>
            </a:r>
          </a:p>
          <a:p>
            <a:pPr algn="l"/>
            <a:r>
              <a:rPr lang="en-US" dirty="0" smtClean="0"/>
              <a:t>SUBTRACTING FRACTIONS</a:t>
            </a:r>
          </a:p>
          <a:p>
            <a:pPr algn="l"/>
            <a:r>
              <a:rPr lang="en-US" dirty="0" smtClean="0">
                <a:solidFill>
                  <a:srgbClr val="FF0066"/>
                </a:solidFill>
              </a:rPr>
              <a:t>Step 1.</a:t>
            </a:r>
            <a:r>
              <a:rPr lang="en-US" dirty="0" smtClean="0"/>
              <a:t> Have the same denominators.</a:t>
            </a:r>
            <a:endParaRPr lang="en-US" dirty="0" smtClean="0">
              <a:solidFill>
                <a:srgbClr val="FF0066"/>
              </a:solidFill>
            </a:endParaRPr>
          </a:p>
          <a:p>
            <a:pPr algn="l"/>
            <a:r>
              <a:rPr lang="en-US" dirty="0" smtClean="0">
                <a:solidFill>
                  <a:srgbClr val="FF0066"/>
                </a:solidFill>
              </a:rPr>
              <a:t>Step 2. </a:t>
            </a:r>
            <a:r>
              <a:rPr lang="en-US" dirty="0" smtClean="0"/>
              <a:t>Subtract the numerators together. </a:t>
            </a:r>
            <a:endParaRPr lang="en-US" dirty="0" smtClean="0">
              <a:solidFill>
                <a:srgbClr val="FF0066"/>
              </a:solidFill>
            </a:endParaRPr>
          </a:p>
          <a:p>
            <a:pPr algn="l"/>
            <a:r>
              <a:rPr lang="en-US" dirty="0" smtClean="0">
                <a:solidFill>
                  <a:srgbClr val="FF0066"/>
                </a:solidFill>
              </a:rPr>
              <a:t>Step 3.</a:t>
            </a:r>
            <a:r>
              <a:rPr lang="en-US" dirty="0" smtClean="0"/>
              <a:t>Simplify if needed.</a:t>
            </a:r>
            <a:endParaRPr lang="en-US" dirty="0"/>
          </a:p>
        </p:txBody>
      </p:sp>
      <p:sp>
        <p:nvSpPr>
          <p:cNvPr id="2" name="Title 1"/>
          <p:cNvSpPr>
            <a:spLocks noGrp="1"/>
          </p:cNvSpPr>
          <p:nvPr>
            <p:ph type="title"/>
          </p:nvPr>
        </p:nvSpPr>
        <p:spPr/>
        <p:txBody>
          <a:bodyPr/>
          <a:lstStyle/>
          <a:p>
            <a:r>
              <a:rPr lang="en-US" dirty="0" smtClean="0">
                <a:solidFill>
                  <a:srgbClr val="FF0066"/>
                </a:solidFill>
              </a:rPr>
              <a:t>Illustrated fraction</a:t>
            </a:r>
            <a:br>
              <a:rPr lang="en-US" dirty="0" smtClean="0">
                <a:solidFill>
                  <a:srgbClr val="FF0066"/>
                </a:solidFill>
              </a:rPr>
            </a:br>
            <a:r>
              <a:rPr lang="en-US" dirty="0" smtClean="0">
                <a:solidFill>
                  <a:srgbClr val="FF0066"/>
                </a:solidFill>
              </a:rPr>
              <a:t>adding and subtracting</a:t>
            </a:r>
            <a:endParaRPr lang="en-US" dirty="0">
              <a:solidFill>
                <a:srgbClr val="FF0066"/>
              </a:solidFill>
            </a:endParaRPr>
          </a:p>
        </p:txBody>
      </p:sp>
    </p:spTree>
    <p:extLst>
      <p:ext uri="{BB962C8B-B14F-4D97-AF65-F5344CB8AC3E}">
        <p14:creationId xmlns:p14="http://schemas.microsoft.com/office/powerpoint/2010/main" val="25089189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t>Common denominator- When the bottom number of a fraction is the same.</a:t>
            </a:r>
          </a:p>
          <a:p>
            <a:pPr algn="l"/>
            <a:r>
              <a:rPr lang="en-US" dirty="0" smtClean="0"/>
              <a:t>Step 1. Multiply each denominator by the others numerator and denominator </a:t>
            </a:r>
          </a:p>
          <a:p>
            <a:pPr algn="l"/>
            <a:r>
              <a:rPr lang="en-US" dirty="0" smtClean="0"/>
              <a:t>Step 2. Since they no have the same denominator now you can ado the property! </a:t>
            </a:r>
          </a:p>
          <a:p>
            <a:pPr algn="l"/>
            <a:endParaRPr lang="en-US" dirty="0"/>
          </a:p>
          <a:p>
            <a:pPr algn="l"/>
            <a:endParaRPr lang="en-US" dirty="0" smtClean="0"/>
          </a:p>
          <a:p>
            <a:pPr algn="l"/>
            <a:r>
              <a:rPr lang="en-US" dirty="0" smtClean="0">
                <a:solidFill>
                  <a:srgbClr val="FC044B"/>
                </a:solidFill>
              </a:rPr>
              <a:t>FOR EXTRA HELP LOOK ON THE BACK OF BOOK FOR THE EXTRA HELP FOLDER</a:t>
            </a:r>
            <a:r>
              <a:rPr lang="en-US" dirty="0" smtClean="0"/>
              <a:t>. </a:t>
            </a:r>
            <a:endParaRPr lang="en-US" dirty="0"/>
          </a:p>
        </p:txBody>
      </p:sp>
      <p:sp>
        <p:nvSpPr>
          <p:cNvPr id="3" name="Title 2"/>
          <p:cNvSpPr>
            <a:spLocks noGrp="1"/>
          </p:cNvSpPr>
          <p:nvPr>
            <p:ph type="title"/>
          </p:nvPr>
        </p:nvSpPr>
        <p:spPr/>
        <p:txBody>
          <a:bodyPr/>
          <a:lstStyle/>
          <a:p>
            <a:r>
              <a:rPr lang="en-US" dirty="0" smtClean="0">
                <a:solidFill>
                  <a:srgbClr val="FC044B"/>
                </a:solidFill>
              </a:rPr>
              <a:t>ILLISTRATED FRACTIONS </a:t>
            </a:r>
            <a:br>
              <a:rPr lang="en-US" dirty="0" smtClean="0">
                <a:solidFill>
                  <a:srgbClr val="FC044B"/>
                </a:solidFill>
              </a:rPr>
            </a:br>
            <a:r>
              <a:rPr lang="en-US" dirty="0" smtClean="0">
                <a:solidFill>
                  <a:srgbClr val="FC044B"/>
                </a:solidFill>
              </a:rPr>
              <a:t>COMMON DENOMINATORS </a:t>
            </a:r>
            <a:endParaRPr lang="en-US" dirty="0">
              <a:solidFill>
                <a:srgbClr val="FC044B"/>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752600" cy="1312758"/>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86400" y="3200400"/>
            <a:ext cx="1066800" cy="99060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34200" y="169758"/>
            <a:ext cx="857250" cy="1143000"/>
          </a:xfrm>
          <a:prstGeom prst="rect">
            <a:avLst/>
          </a:prstGeom>
        </p:spPr>
      </p:pic>
    </p:spTree>
    <p:extLst>
      <p:ext uri="{BB962C8B-B14F-4D97-AF65-F5344CB8AC3E}">
        <p14:creationId xmlns:p14="http://schemas.microsoft.com/office/powerpoint/2010/main" val="17960045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3539864"/>
            <a:ext cx="9144000" cy="3318136"/>
          </a:xfrm>
        </p:spPr>
        <p:txBody>
          <a:bodyPr>
            <a:normAutofit/>
          </a:bodyPr>
          <a:lstStyle/>
          <a:p>
            <a:pPr algn="l"/>
            <a:r>
              <a:rPr lang="en-US" dirty="0"/>
              <a:t> </a:t>
            </a:r>
            <a:endParaRPr lang="en-US" dirty="0">
              <a:solidFill>
                <a:srgbClr val="FC044B"/>
              </a:solidFill>
            </a:endParaRPr>
          </a:p>
          <a:p>
            <a:pPr algn="l"/>
            <a:r>
              <a:rPr lang="en-US" dirty="0" smtClean="0">
                <a:solidFill>
                  <a:srgbClr val="FC044B"/>
                </a:solidFill>
              </a:rPr>
              <a:t>     			 </a:t>
            </a:r>
            <a:r>
              <a:rPr lang="en-US" sz="2400" b="1" dirty="0" smtClean="0">
                <a:solidFill>
                  <a:srgbClr val="FC044B"/>
                </a:solidFill>
              </a:rPr>
              <a:t>Student Addition </a:t>
            </a:r>
            <a:r>
              <a:rPr lang="en-US" dirty="0" smtClean="0">
                <a:solidFill>
                  <a:srgbClr val="FC044B"/>
                </a:solidFill>
              </a:rPr>
              <a:t>	                    </a:t>
            </a:r>
            <a:r>
              <a:rPr lang="en-US" dirty="0">
                <a:solidFill>
                  <a:srgbClr val="FC044B"/>
                </a:solidFill>
              </a:rPr>
              <a:t> </a:t>
            </a:r>
          </a:p>
          <a:p>
            <a:pPr algn="l"/>
            <a:r>
              <a:rPr lang="en-US" sz="2000" dirty="0">
                <a:solidFill>
                  <a:srgbClr val="FC044B"/>
                </a:solidFill>
              </a:rPr>
              <a:t> </a:t>
            </a:r>
            <a:r>
              <a:rPr lang="en-US" sz="2000" dirty="0" smtClean="0">
                <a:solidFill>
                  <a:srgbClr val="FC044B"/>
                </a:solidFill>
              </a:rPr>
              <a:t>                       		          </a:t>
            </a:r>
            <a:r>
              <a:rPr lang="en-US" sz="2000" b="1" dirty="0" smtClean="0">
                <a:solidFill>
                  <a:srgbClr val="FC044B"/>
                </a:solidFill>
              </a:rPr>
              <a:t>Authors       </a:t>
            </a:r>
            <a:r>
              <a:rPr lang="en-US" sz="2000" dirty="0" smtClean="0">
                <a:solidFill>
                  <a:srgbClr val="FC044B"/>
                </a:solidFill>
              </a:rPr>
              <a:t>                     </a:t>
            </a:r>
            <a:r>
              <a:rPr lang="en-US" sz="2000" dirty="0">
                <a:solidFill>
                  <a:srgbClr val="FC044B"/>
                </a:solidFill>
              </a:rPr>
              <a:t> </a:t>
            </a:r>
          </a:p>
          <a:p>
            <a:pPr algn="l"/>
            <a:r>
              <a:rPr lang="en-US" sz="2000" dirty="0" smtClean="0">
                <a:solidFill>
                  <a:srgbClr val="FC044B"/>
                </a:solidFill>
              </a:rPr>
              <a:t>                                                Jazlyn Gomez                      </a:t>
            </a:r>
            <a:r>
              <a:rPr lang="en-US" sz="2000" dirty="0">
                <a:solidFill>
                  <a:srgbClr val="FC044B"/>
                </a:solidFill>
              </a:rPr>
              <a:t> </a:t>
            </a:r>
            <a:r>
              <a:rPr lang="en-US" sz="2000" dirty="0" smtClean="0">
                <a:solidFill>
                  <a:srgbClr val="FC044B"/>
                </a:solidFill>
              </a:rPr>
              <a:t>      </a:t>
            </a:r>
            <a:endParaRPr lang="en-US" sz="2000" dirty="0">
              <a:solidFill>
                <a:srgbClr val="FC044B"/>
              </a:solidFill>
            </a:endParaRPr>
          </a:p>
          <a:p>
            <a:pPr algn="l"/>
            <a:r>
              <a:rPr lang="en-US" sz="2000" dirty="0" smtClean="0">
                <a:solidFill>
                  <a:srgbClr val="FC044B"/>
                </a:solidFill>
              </a:rPr>
              <a:t>                                               Valarity Oxford                    </a:t>
            </a:r>
            <a:r>
              <a:rPr lang="en-US" sz="2000" dirty="0">
                <a:solidFill>
                  <a:srgbClr val="FC044B"/>
                </a:solidFill>
              </a:rPr>
              <a:t> </a:t>
            </a:r>
          </a:p>
          <a:p>
            <a:pPr algn="l"/>
            <a:r>
              <a:rPr lang="en-US" sz="2000" dirty="0">
                <a:solidFill>
                  <a:srgbClr val="FC044B"/>
                </a:solidFill>
              </a:rPr>
              <a:t>	</a:t>
            </a:r>
            <a:r>
              <a:rPr lang="en-US" sz="2000" dirty="0" smtClean="0">
                <a:solidFill>
                  <a:srgbClr val="FC044B"/>
                </a:solidFill>
              </a:rPr>
              <a:t>                            </a:t>
            </a:r>
            <a:r>
              <a:rPr lang="en-US" sz="2000" dirty="0">
                <a:solidFill>
                  <a:srgbClr val="FC044B"/>
                </a:solidFill>
              </a:rPr>
              <a:t>	</a:t>
            </a:r>
            <a:r>
              <a:rPr lang="en-US" sz="2000" dirty="0" smtClean="0">
                <a:solidFill>
                  <a:srgbClr val="FC044B"/>
                </a:solidFill>
              </a:rPr>
              <a:t>   Shanaynay+Walka Floka</a:t>
            </a:r>
            <a:r>
              <a:rPr lang="en-US" dirty="0"/>
              <a:t>	</a:t>
            </a:r>
          </a:p>
        </p:txBody>
      </p:sp>
      <p:sp>
        <p:nvSpPr>
          <p:cNvPr id="2" name="Title 1"/>
          <p:cNvSpPr>
            <a:spLocks noGrp="1"/>
          </p:cNvSpPr>
          <p:nvPr>
            <p:ph type="title"/>
          </p:nvPr>
        </p:nvSpPr>
        <p:spPr>
          <a:xfrm>
            <a:off x="0" y="0"/>
            <a:ext cx="9144000" cy="1981200"/>
          </a:xfrm>
        </p:spPr>
        <p:txBody>
          <a:bodyPr>
            <a:normAutofit/>
          </a:bodyPr>
          <a:lstStyle/>
          <a:p>
            <a:r>
              <a:rPr lang="en-US" sz="4400" dirty="0" smtClean="0">
                <a:solidFill>
                  <a:srgbClr val="FC044B"/>
                </a:solidFill>
              </a:rPr>
              <a:t>Illustrated fractions  </a:t>
            </a:r>
            <a:endParaRPr lang="en-US" sz="4400" dirty="0">
              <a:solidFill>
                <a:srgbClr val="FC044B"/>
              </a:solidFill>
            </a:endParaRPr>
          </a:p>
        </p:txBody>
      </p:sp>
    </p:spTree>
    <p:extLst>
      <p:ext uri="{BB962C8B-B14F-4D97-AF65-F5344CB8AC3E}">
        <p14:creationId xmlns:p14="http://schemas.microsoft.com/office/powerpoint/2010/main" val="42845038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3428204"/>
            <a:ext cx="9144000" cy="3429795"/>
          </a:xfrm>
        </p:spPr>
        <p:txBody>
          <a:bodyPr>
            <a:normAutofit fontScale="85000" lnSpcReduction="20000"/>
          </a:bodyPr>
          <a:lstStyle/>
          <a:p>
            <a:r>
              <a:rPr lang="en-US" dirty="0"/>
              <a:t> </a:t>
            </a:r>
          </a:p>
          <a:p>
            <a:pPr algn="l"/>
            <a:r>
              <a:rPr lang="en-US" sz="2800" b="1" dirty="0" smtClean="0">
                <a:solidFill>
                  <a:srgbClr val="FC044B"/>
                </a:solidFill>
              </a:rPr>
              <a:t>TABLE OF CONTENTS        </a:t>
            </a:r>
            <a:endParaRPr lang="en-US" sz="2800" b="1" dirty="0">
              <a:solidFill>
                <a:srgbClr val="FC044B"/>
              </a:solidFill>
            </a:endParaRPr>
          </a:p>
          <a:p>
            <a:pPr algn="l"/>
            <a:r>
              <a:rPr lang="en-US" dirty="0"/>
              <a:t> </a:t>
            </a:r>
          </a:p>
          <a:p>
            <a:pPr lvl="0" algn="l"/>
            <a:r>
              <a:rPr lang="en-US" sz="2400" dirty="0" smtClean="0">
                <a:solidFill>
                  <a:srgbClr val="FC044B"/>
                </a:solidFill>
              </a:rPr>
              <a:t>Reducing</a:t>
            </a:r>
          </a:p>
          <a:p>
            <a:pPr lvl="0" algn="l"/>
            <a:r>
              <a:rPr lang="en-US" sz="2400" dirty="0" smtClean="0">
                <a:solidFill>
                  <a:srgbClr val="FC044B"/>
                </a:solidFill>
              </a:rPr>
              <a:t>Mixed Numbers/Improper fractions</a:t>
            </a:r>
            <a:endParaRPr lang="en-US" sz="2400" dirty="0">
              <a:solidFill>
                <a:srgbClr val="FC044B"/>
              </a:solidFill>
            </a:endParaRPr>
          </a:p>
          <a:p>
            <a:pPr lvl="0" algn="l"/>
            <a:r>
              <a:rPr lang="en-US" sz="2400" dirty="0">
                <a:solidFill>
                  <a:srgbClr val="FC044B"/>
                </a:solidFill>
              </a:rPr>
              <a:t>Reciprocals</a:t>
            </a:r>
          </a:p>
          <a:p>
            <a:pPr lvl="0" algn="l"/>
            <a:r>
              <a:rPr lang="en-US" sz="2400" dirty="0">
                <a:solidFill>
                  <a:srgbClr val="FC044B"/>
                </a:solidFill>
              </a:rPr>
              <a:t>Common Denominators</a:t>
            </a:r>
          </a:p>
          <a:p>
            <a:pPr lvl="0" algn="l"/>
            <a:r>
              <a:rPr lang="en-US" sz="2400" dirty="0">
                <a:solidFill>
                  <a:srgbClr val="FC044B"/>
                </a:solidFill>
              </a:rPr>
              <a:t>Adding (including mixed numbers)</a:t>
            </a:r>
          </a:p>
          <a:p>
            <a:pPr lvl="0" algn="l"/>
            <a:r>
              <a:rPr lang="en-US" sz="2400" dirty="0">
                <a:solidFill>
                  <a:srgbClr val="FC044B"/>
                </a:solidFill>
              </a:rPr>
              <a:t>Multiplying </a:t>
            </a:r>
          </a:p>
          <a:p>
            <a:pPr lvl="0" algn="l"/>
            <a:r>
              <a:rPr lang="en-US" sz="2400" dirty="0">
                <a:solidFill>
                  <a:srgbClr val="FC044B"/>
                </a:solidFill>
              </a:rPr>
              <a:t>Dividing</a:t>
            </a:r>
          </a:p>
          <a:p>
            <a:pPr lvl="0" algn="l"/>
            <a:r>
              <a:rPr lang="en-US" sz="2400" dirty="0">
                <a:solidFill>
                  <a:srgbClr val="FC044B"/>
                </a:solidFill>
              </a:rPr>
              <a:t>Word Problems </a:t>
            </a:r>
          </a:p>
          <a:p>
            <a:endParaRPr lang="en-US" dirty="0"/>
          </a:p>
        </p:txBody>
      </p:sp>
      <p:sp>
        <p:nvSpPr>
          <p:cNvPr id="2" name="Title 1"/>
          <p:cNvSpPr>
            <a:spLocks noGrp="1"/>
          </p:cNvSpPr>
          <p:nvPr>
            <p:ph type="title"/>
          </p:nvPr>
        </p:nvSpPr>
        <p:spPr>
          <a:xfrm>
            <a:off x="1232693" y="0"/>
            <a:ext cx="6477000" cy="1524000"/>
          </a:xfrm>
        </p:spPr>
        <p:txBody>
          <a:bodyPr>
            <a:normAutofit/>
          </a:bodyPr>
          <a:lstStyle/>
          <a:p>
            <a:r>
              <a:rPr lang="en-US" sz="4400" dirty="0" smtClean="0">
                <a:solidFill>
                  <a:srgbClr val="FC044B"/>
                </a:solidFill>
              </a:rPr>
              <a:t>Illustrated fractions</a:t>
            </a:r>
            <a:endParaRPr lang="en-US" sz="4400" dirty="0">
              <a:solidFill>
                <a:srgbClr val="FC044B"/>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4200" y="2743200"/>
            <a:ext cx="2693987" cy="1269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7000" y="2423318"/>
            <a:ext cx="4310063" cy="639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480981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sz="quarter" idx="13"/>
              </p:nvPr>
            </p:nvSpPr>
            <p:spPr>
              <a:xfrm>
                <a:off x="0" y="1295400"/>
                <a:ext cx="9144000" cy="5562600"/>
              </a:xfrm>
            </p:spPr>
            <p:txBody>
              <a:bodyPr>
                <a:noAutofit/>
              </a:bodyPr>
              <a:lstStyle/>
              <a:p>
                <a:pPr algn="l"/>
                <a:r>
                  <a:rPr lang="en-US" sz="1400" dirty="0" smtClean="0"/>
                  <a:t>Reducing- Reducing is when you take any type of fraction and make the numbers as small as they can go. Another word for reducing is simplifying.     </a:t>
                </a:r>
              </a:p>
              <a:p>
                <a:pPr algn="l"/>
                <a:r>
                  <a:rPr lang="en-US" sz="1400" dirty="0"/>
                  <a:t>Example:</a:t>
                </a:r>
                <a14:m>
                  <m:oMath xmlns:m="http://schemas.openxmlformats.org/officeDocument/2006/math">
                    <m:f>
                      <m:fPr>
                        <m:ctrlPr>
                          <a:rPr lang="en-US" sz="1400" i="1">
                            <a:latin typeface="Cambria Math"/>
                          </a:rPr>
                        </m:ctrlPr>
                      </m:fPr>
                      <m:num>
                        <m:r>
                          <a:rPr lang="en-US" sz="1400" i="1">
                            <a:latin typeface="Cambria Math"/>
                          </a:rPr>
                          <m:t>5</m:t>
                        </m:r>
                      </m:num>
                      <m:den>
                        <m:r>
                          <a:rPr lang="en-US" sz="1400" i="1">
                            <a:latin typeface="Cambria Math"/>
                          </a:rPr>
                          <m:t>10</m:t>
                        </m:r>
                      </m:den>
                    </m:f>
                  </m:oMath>
                </a14:m>
                <a:r>
                  <a:rPr lang="en-US" sz="1400" dirty="0"/>
                  <a:t> we can make this reduced to </a:t>
                </a:r>
                <a14:m>
                  <m:oMath xmlns:m="http://schemas.openxmlformats.org/officeDocument/2006/math">
                    <m:f>
                      <m:fPr>
                        <m:ctrlPr>
                          <a:rPr lang="en-US" sz="1400" i="1">
                            <a:latin typeface="Cambria Math"/>
                          </a:rPr>
                        </m:ctrlPr>
                      </m:fPr>
                      <m:num>
                        <m:r>
                          <a:rPr lang="en-US" sz="1400" i="1">
                            <a:latin typeface="Cambria Math"/>
                          </a:rPr>
                          <m:t>1</m:t>
                        </m:r>
                      </m:num>
                      <m:den>
                        <m:r>
                          <a:rPr lang="en-US" sz="1400" i="1">
                            <a:latin typeface="Cambria Math"/>
                          </a:rPr>
                          <m:t>2</m:t>
                        </m:r>
                      </m:den>
                    </m:f>
                  </m:oMath>
                </a14:m>
                <a:r>
                  <a:rPr lang="en-US" sz="1400" dirty="0"/>
                  <a:t> because in words it would say 5 is half of 10; you can also reduce numbers that are not a half.</a:t>
                </a:r>
              </a:p>
              <a:p>
                <a:pPr algn="l"/>
                <a:r>
                  <a:rPr lang="en-US" sz="1400" dirty="0"/>
                  <a:t>Example: See we could reduce </a:t>
                </a:r>
                <a14:m>
                  <m:oMath xmlns:m="http://schemas.openxmlformats.org/officeDocument/2006/math">
                    <m:f>
                      <m:fPr>
                        <m:ctrlPr>
                          <a:rPr lang="en-US" sz="1400" i="1">
                            <a:latin typeface="Cambria Math"/>
                          </a:rPr>
                        </m:ctrlPr>
                      </m:fPr>
                      <m:num>
                        <m:r>
                          <a:rPr lang="en-US" sz="1400" i="1">
                            <a:latin typeface="Cambria Math"/>
                          </a:rPr>
                          <m:t>20</m:t>
                        </m:r>
                      </m:num>
                      <m:den>
                        <m:r>
                          <a:rPr lang="en-US" sz="1400" i="1">
                            <a:latin typeface="Cambria Math"/>
                          </a:rPr>
                          <m:t>60</m:t>
                        </m:r>
                      </m:den>
                    </m:f>
                  </m:oMath>
                </a14:m>
                <a:r>
                  <a:rPr lang="en-US" sz="1400" dirty="0"/>
                  <a:t> = </a:t>
                </a:r>
                <a14:m>
                  <m:oMath xmlns:m="http://schemas.openxmlformats.org/officeDocument/2006/math">
                    <m:f>
                      <m:fPr>
                        <m:ctrlPr>
                          <a:rPr lang="en-US" sz="1400" i="1">
                            <a:latin typeface="Cambria Math"/>
                          </a:rPr>
                        </m:ctrlPr>
                      </m:fPr>
                      <m:num>
                        <m:r>
                          <a:rPr lang="en-US" sz="1400" i="1">
                            <a:latin typeface="Cambria Math"/>
                          </a:rPr>
                          <m:t>1</m:t>
                        </m:r>
                      </m:num>
                      <m:den>
                        <m:r>
                          <a:rPr lang="en-US" sz="1400" i="1">
                            <a:latin typeface="Cambria Math"/>
                          </a:rPr>
                          <m:t>3</m:t>
                        </m:r>
                      </m:den>
                    </m:f>
                  </m:oMath>
                </a14:m>
                <a:r>
                  <a:rPr lang="en-US" sz="1400" dirty="0"/>
                  <a:t> another way you could understand it is take 20(numerator)and divide it by a number so it’s the smallest it can go so you would divide the numerator by 20 which is 1 and then divide the denominator by the same number we divided the numerator with which is 60 divided by 20 which equals  </a:t>
                </a:r>
                <a14:m>
                  <m:oMath xmlns:m="http://schemas.openxmlformats.org/officeDocument/2006/math">
                    <m:f>
                      <m:fPr>
                        <m:ctrlPr>
                          <a:rPr lang="en-US" sz="1400" i="1">
                            <a:latin typeface="Cambria Math"/>
                          </a:rPr>
                        </m:ctrlPr>
                      </m:fPr>
                      <m:num>
                        <m:r>
                          <a:rPr lang="en-US" sz="1400" i="1">
                            <a:latin typeface="Cambria Math"/>
                          </a:rPr>
                          <m:t>1</m:t>
                        </m:r>
                      </m:num>
                      <m:den>
                        <m:r>
                          <a:rPr lang="en-US" sz="1400" i="1">
                            <a:latin typeface="Cambria Math"/>
                          </a:rPr>
                          <m:t>3</m:t>
                        </m:r>
                      </m:den>
                    </m:f>
                  </m:oMath>
                </a14:m>
                <a:r>
                  <a:rPr lang="en-US" sz="1400" dirty="0"/>
                  <a:t>                        	</a:t>
                </a:r>
              </a:p>
              <a:p>
                <a:pPr algn="l"/>
                <a:r>
                  <a:rPr lang="en-US" sz="1400" dirty="0" smtClean="0"/>
                  <a:t>Example: To reduce a mixed number you must make the mixed number into an improper fraction then break it down so 4 </a:t>
                </a:r>
                <a14:m>
                  <m:oMath xmlns:m="http://schemas.openxmlformats.org/officeDocument/2006/math">
                    <m:f>
                      <m:fPr>
                        <m:ctrlPr>
                          <a:rPr lang="en-US" sz="1400" i="1" smtClean="0">
                            <a:latin typeface="Cambria Math"/>
                          </a:rPr>
                        </m:ctrlPr>
                      </m:fPr>
                      <m:num>
                        <m:r>
                          <a:rPr lang="en-US" sz="1400" b="0" i="1" smtClean="0">
                            <a:latin typeface="Cambria Math"/>
                          </a:rPr>
                          <m:t>2</m:t>
                        </m:r>
                      </m:num>
                      <m:den>
                        <m:r>
                          <a:rPr lang="en-US" sz="1400" b="0" i="1" smtClean="0">
                            <a:latin typeface="Cambria Math"/>
                          </a:rPr>
                          <m:t>6</m:t>
                        </m:r>
                      </m:den>
                    </m:f>
                  </m:oMath>
                </a14:m>
                <a:r>
                  <a:rPr lang="en-US" sz="1400" dirty="0" smtClean="0"/>
                  <a:t> you would take the denominator (6) and multiply it by the whole number (4) then add the product by the numerator (6•4+2=26) then you would take the product of that problem (26) then put that as the numerator of the improper fraction then take the denominator of the mixed number then you have your improper fraction </a:t>
                </a:r>
                <a14:m>
                  <m:oMath xmlns:m="http://schemas.openxmlformats.org/officeDocument/2006/math">
                    <m:f>
                      <m:fPr>
                        <m:ctrlPr>
                          <a:rPr lang="en-US" sz="1400" i="1" smtClean="0">
                            <a:latin typeface="Cambria Math"/>
                          </a:rPr>
                        </m:ctrlPr>
                      </m:fPr>
                      <m:num>
                        <m:r>
                          <a:rPr lang="en-US" sz="1400" b="0" i="1" smtClean="0">
                            <a:latin typeface="Cambria Math"/>
                          </a:rPr>
                          <m:t>26</m:t>
                        </m:r>
                      </m:num>
                      <m:den>
                        <m:r>
                          <a:rPr lang="en-US" sz="1400" b="0" i="1" smtClean="0">
                            <a:latin typeface="Cambria Math"/>
                          </a:rPr>
                          <m:t>6</m:t>
                        </m:r>
                      </m:den>
                    </m:f>
                  </m:oMath>
                </a14:m>
                <a:r>
                  <a:rPr lang="en-US" sz="1400" dirty="0" smtClean="0"/>
                  <a:t>. When you have your improper fraction you just reduce it normally as you would to any fraction which this would be  4 </a:t>
                </a:r>
                <a14:m>
                  <m:oMath xmlns:m="http://schemas.openxmlformats.org/officeDocument/2006/math">
                    <m:f>
                      <m:fPr>
                        <m:ctrlPr>
                          <a:rPr lang="en-US" sz="1400" i="1" smtClean="0">
                            <a:latin typeface="Cambria Math"/>
                          </a:rPr>
                        </m:ctrlPr>
                      </m:fPr>
                      <m:num>
                        <m:r>
                          <a:rPr lang="en-US" sz="1400" b="0" i="1" smtClean="0">
                            <a:latin typeface="Cambria Math"/>
                          </a:rPr>
                          <m:t>1</m:t>
                        </m:r>
                      </m:num>
                      <m:den>
                        <m:r>
                          <a:rPr lang="en-US" sz="1400" b="0" i="1" smtClean="0">
                            <a:latin typeface="Cambria Math"/>
                          </a:rPr>
                          <m:t>3</m:t>
                        </m:r>
                      </m:den>
                    </m:f>
                  </m:oMath>
                </a14:m>
                <a:endParaRPr lang="en-US" sz="1400" dirty="0"/>
              </a:p>
              <a:p>
                <a:pPr algn="l"/>
                <a:r>
                  <a:rPr lang="en-US" sz="1400" dirty="0" smtClean="0"/>
                  <a:t>Another way to reduce a fraction is you could use the strategy  of pining up the fraction’s numerator and </a:t>
                </a:r>
              </a:p>
              <a:p>
                <a:pPr marL="0" indent="0" algn="l">
                  <a:buNone/>
                </a:pPr>
                <a:r>
                  <a:rPr lang="en-US" sz="1400" dirty="0"/>
                  <a:t> </a:t>
                </a:r>
                <a:r>
                  <a:rPr lang="en-US" sz="1400" dirty="0" smtClean="0"/>
                  <a:t>     denominator and list the factors. Example: 48=1,48,2,24,3,16,4,</a:t>
                </a:r>
                <a:r>
                  <a:rPr lang="en-US" sz="1400" b="1" dirty="0" smtClean="0">
                    <a:solidFill>
                      <a:srgbClr val="FF0000"/>
                    </a:solidFill>
                  </a:rPr>
                  <a:t>12</a:t>
                </a:r>
                <a:r>
                  <a:rPr lang="en-US" sz="1400" dirty="0" smtClean="0"/>
                  <a:t>,6,8</a:t>
                </a:r>
              </a:p>
              <a:p>
                <a:pPr marL="0" indent="0" algn="l">
                  <a:buNone/>
                </a:pPr>
                <a:r>
                  <a:rPr lang="en-US" sz="1400" dirty="0"/>
                  <a:t> </a:t>
                </a:r>
                <a:r>
                  <a:rPr lang="en-US" sz="1400" dirty="0" smtClean="0"/>
                  <a:t>                                                                       60=1,60,2,30,3,20,4,15,5,</a:t>
                </a:r>
                <a:r>
                  <a:rPr lang="en-US" sz="1400" b="1" dirty="0" smtClean="0">
                    <a:solidFill>
                      <a:srgbClr val="FF0000"/>
                    </a:solidFill>
                  </a:rPr>
                  <a:t>12</a:t>
                </a:r>
                <a:r>
                  <a:rPr lang="en-US" sz="1400" dirty="0" smtClean="0"/>
                  <a:t>,6,10    </a:t>
                </a:r>
              </a:p>
              <a:p>
                <a:pPr marL="0" indent="0" algn="l">
                  <a:buNone/>
                </a:pPr>
                <a:r>
                  <a:rPr lang="en-US" sz="1400" dirty="0" smtClean="0"/>
                  <a:t>Rule: You must break down the fraction as small as it can go to its most reduced formation.</a:t>
                </a:r>
              </a:p>
            </p:txBody>
          </p:sp>
        </mc:Choice>
        <mc:Fallback xmlns="">
          <p:sp>
            <p:nvSpPr>
              <p:cNvPr id="3" name="Content Placeholder 2"/>
              <p:cNvSpPr>
                <a:spLocks noGrp="1" noRot="1" noChangeAspect="1" noMove="1" noResize="1" noEditPoints="1" noAdjustHandles="1" noChangeArrowheads="1" noChangeShapeType="1" noTextEdit="1"/>
              </p:cNvSpPr>
              <p:nvPr>
                <p:ph sz="quarter" idx="13"/>
              </p:nvPr>
            </p:nvSpPr>
            <p:spPr>
              <a:xfrm>
                <a:off x="0" y="1295400"/>
                <a:ext cx="9144000" cy="5562600"/>
              </a:xfrm>
              <a:blipFill rotWithShape="1">
                <a:blip r:embed="rId2"/>
                <a:stretch>
                  <a:fillRect l="-133" t="-110" r="-467"/>
                </a:stretch>
              </a:blipFill>
            </p:spPr>
            <p:txBody>
              <a:bodyPr/>
              <a:lstStyle/>
              <a:p>
                <a:r>
                  <a:rPr lang="en-US">
                    <a:noFill/>
                  </a:rPr>
                  <a:t> </a:t>
                </a:r>
              </a:p>
            </p:txBody>
          </p:sp>
        </mc:Fallback>
      </mc:AlternateContent>
      <p:sp>
        <p:nvSpPr>
          <p:cNvPr id="2" name="Title 1"/>
          <p:cNvSpPr>
            <a:spLocks noGrp="1"/>
          </p:cNvSpPr>
          <p:nvPr>
            <p:ph type="title"/>
          </p:nvPr>
        </p:nvSpPr>
        <p:spPr>
          <a:xfrm>
            <a:off x="0" y="0"/>
            <a:ext cx="9144000" cy="1295400"/>
          </a:xfrm>
        </p:spPr>
        <p:txBody>
          <a:bodyPr>
            <a:normAutofit/>
          </a:bodyPr>
          <a:lstStyle/>
          <a:p>
            <a:r>
              <a:rPr lang="en-US" dirty="0" smtClean="0">
                <a:solidFill>
                  <a:srgbClr val="FC044B"/>
                </a:solidFill>
              </a:rPr>
              <a:t>Illustrated fractions 	</a:t>
            </a:r>
            <a:br>
              <a:rPr lang="en-US" dirty="0" smtClean="0">
                <a:solidFill>
                  <a:srgbClr val="FC044B"/>
                </a:solidFill>
              </a:rPr>
            </a:br>
            <a:r>
              <a:rPr lang="en-US" dirty="0" smtClean="0">
                <a:solidFill>
                  <a:srgbClr val="FC044B"/>
                </a:solidFill>
              </a:rPr>
              <a:t>Reducing                </a:t>
            </a:r>
            <a:endParaRPr lang="en-US" dirty="0">
              <a:solidFill>
                <a:srgbClr val="FC044B"/>
              </a:solidFill>
            </a:endParaRPr>
          </a:p>
        </p:txBody>
      </p:sp>
    </p:spTree>
    <p:extLst>
      <p:ext uri="{BB962C8B-B14F-4D97-AF65-F5344CB8AC3E}">
        <p14:creationId xmlns:p14="http://schemas.microsoft.com/office/powerpoint/2010/main" val="17280383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 name="Content Placeholder 6"/>
              <p:cNvSpPr>
                <a:spLocks noGrp="1"/>
              </p:cNvSpPr>
              <p:nvPr>
                <p:ph sz="quarter" idx="13"/>
              </p:nvPr>
            </p:nvSpPr>
            <p:spPr>
              <a:xfrm>
                <a:off x="0" y="1524000"/>
                <a:ext cx="9144000" cy="5334000"/>
              </a:xfrm>
              <a:solidFill>
                <a:schemeClr val="bg1">
                  <a:lumMod val="95000"/>
                  <a:lumOff val="5000"/>
                </a:schemeClr>
              </a:solidFill>
            </p:spPr>
            <p:txBody>
              <a:bodyPr>
                <a:normAutofit/>
              </a:bodyPr>
              <a:lstStyle/>
              <a:p>
                <a:pPr algn="l"/>
                <a:r>
                  <a:rPr lang="en-US" sz="1600" dirty="0" smtClean="0">
                    <a:solidFill>
                      <a:schemeClr val="tx1"/>
                    </a:solidFill>
                  </a:rPr>
                  <a:t>To get a mixed number you must find out how many times the numerator goes into the denominator Example: </a:t>
                </a:r>
                <a14:m>
                  <m:oMath xmlns:m="http://schemas.openxmlformats.org/officeDocument/2006/math">
                    <m:f>
                      <m:fPr>
                        <m:ctrlPr>
                          <a:rPr lang="en-US" sz="1600" i="1" smtClean="0">
                            <a:solidFill>
                              <a:schemeClr val="tx1"/>
                            </a:solidFill>
                            <a:latin typeface="Cambria Math"/>
                          </a:rPr>
                        </m:ctrlPr>
                      </m:fPr>
                      <m:num>
                        <m:r>
                          <a:rPr lang="en-US" sz="1600" b="0" i="1" smtClean="0">
                            <a:solidFill>
                              <a:schemeClr val="tx1"/>
                            </a:solidFill>
                            <a:latin typeface="Cambria Math"/>
                          </a:rPr>
                          <m:t>5</m:t>
                        </m:r>
                      </m:num>
                      <m:den>
                        <m:r>
                          <a:rPr lang="en-US" sz="1600" b="0" i="1" smtClean="0">
                            <a:solidFill>
                              <a:schemeClr val="tx1"/>
                            </a:solidFill>
                            <a:latin typeface="Cambria Math"/>
                          </a:rPr>
                          <m:t>10</m:t>
                        </m:r>
                      </m:den>
                    </m:f>
                  </m:oMath>
                </a14:m>
                <a:r>
                  <a:rPr lang="en-US" sz="1600" dirty="0" smtClean="0">
                    <a:solidFill>
                      <a:schemeClr val="tx1"/>
                    </a:solidFill>
                  </a:rPr>
                  <a:t> how many times does 5 go into 10? To find out you must divide the denominator by the numerator ( 10÷5=2). Once you find out the product of that problem (denominator divided by the numerator) that is your whole (2) then after you have your whole you must see what is left of the fraction like how much is left of the numerator. If there is nothing left then all you have is the whole number and that is your mixed number 2.</a:t>
                </a:r>
              </a:p>
              <a:p>
                <a:pPr algn="l"/>
                <a:r>
                  <a:rPr lang="en-US" sz="1600" dirty="0" smtClean="0">
                    <a:solidFill>
                      <a:schemeClr val="tx1"/>
                    </a:solidFill>
                  </a:rPr>
                  <a:t>Another example is </a:t>
                </a:r>
                <a14:m>
                  <m:oMath xmlns:m="http://schemas.openxmlformats.org/officeDocument/2006/math">
                    <m:f>
                      <m:fPr>
                        <m:ctrlPr>
                          <a:rPr lang="en-US" sz="1600" i="1" smtClean="0">
                            <a:solidFill>
                              <a:schemeClr val="tx1"/>
                            </a:solidFill>
                            <a:latin typeface="Cambria Math"/>
                          </a:rPr>
                        </m:ctrlPr>
                      </m:fPr>
                      <m:num>
                        <m:r>
                          <a:rPr lang="en-US" sz="1600" b="0" i="1" smtClean="0">
                            <a:solidFill>
                              <a:schemeClr val="tx1"/>
                            </a:solidFill>
                            <a:latin typeface="Cambria Math"/>
                          </a:rPr>
                          <m:t>48</m:t>
                        </m:r>
                      </m:num>
                      <m:den>
                        <m:r>
                          <a:rPr lang="en-US" sz="1600" b="0" i="1" smtClean="0">
                            <a:solidFill>
                              <a:schemeClr val="tx1"/>
                            </a:solidFill>
                            <a:latin typeface="Cambria Math"/>
                          </a:rPr>
                          <m:t>60</m:t>
                        </m:r>
                      </m:den>
                    </m:f>
                  </m:oMath>
                </a14:m>
                <a:r>
                  <a:rPr lang="en-US" sz="1600" dirty="0" smtClean="0">
                    <a:solidFill>
                      <a:schemeClr val="tx1"/>
                    </a:solidFill>
                  </a:rPr>
                  <a:t> …… you see how many times the numerator goes into the denominator 60 divided by the numerator 48 which is </a:t>
                </a:r>
                <a14:m>
                  <m:oMath xmlns:m="http://schemas.openxmlformats.org/officeDocument/2006/math">
                    <m:f>
                      <m:fPr>
                        <m:ctrlPr>
                          <a:rPr lang="en-US" sz="1600" i="1" smtClean="0">
                            <a:solidFill>
                              <a:schemeClr val="tx1"/>
                            </a:solidFill>
                            <a:latin typeface="Cambria Math"/>
                          </a:rPr>
                        </m:ctrlPr>
                      </m:fPr>
                      <m:num>
                        <m:r>
                          <a:rPr lang="en-US" sz="1600" b="0" i="1" smtClean="0">
                            <a:solidFill>
                              <a:schemeClr val="tx1"/>
                            </a:solidFill>
                            <a:latin typeface="Cambria Math"/>
                          </a:rPr>
                          <m:t>5</m:t>
                        </m:r>
                      </m:num>
                      <m:den>
                        <m:r>
                          <a:rPr lang="en-US" sz="1600" b="0" i="1" smtClean="0">
                            <a:solidFill>
                              <a:schemeClr val="tx1"/>
                            </a:solidFill>
                            <a:latin typeface="Cambria Math"/>
                          </a:rPr>
                          <m:t>4 </m:t>
                        </m:r>
                      </m:den>
                    </m:f>
                  </m:oMath>
                </a14:m>
                <a:r>
                  <a:rPr lang="en-US" sz="1600" dirty="0" smtClean="0">
                    <a:solidFill>
                      <a:schemeClr val="tx1"/>
                    </a:solidFill>
                  </a:rPr>
                  <a:t> as an improper fraction then reduce it and it would turn into a mixed number which is 1</a:t>
                </a:r>
                <a14:m>
                  <m:oMath xmlns:m="http://schemas.openxmlformats.org/officeDocument/2006/math">
                    <m:f>
                      <m:fPr>
                        <m:ctrlPr>
                          <a:rPr lang="en-US" sz="1600" i="1" smtClean="0">
                            <a:solidFill>
                              <a:schemeClr val="tx1"/>
                            </a:solidFill>
                            <a:latin typeface="Cambria Math"/>
                          </a:rPr>
                        </m:ctrlPr>
                      </m:fPr>
                      <m:num>
                        <m:r>
                          <a:rPr lang="en-US" sz="1600" b="0" i="1" smtClean="0">
                            <a:solidFill>
                              <a:schemeClr val="tx1"/>
                            </a:solidFill>
                            <a:latin typeface="Cambria Math"/>
                          </a:rPr>
                          <m:t>1</m:t>
                        </m:r>
                      </m:num>
                      <m:den>
                        <m:r>
                          <a:rPr lang="en-US" sz="1600" b="0" i="1" smtClean="0">
                            <a:solidFill>
                              <a:schemeClr val="tx1"/>
                            </a:solidFill>
                            <a:latin typeface="Cambria Math"/>
                          </a:rPr>
                          <m:t>4</m:t>
                        </m:r>
                      </m:den>
                    </m:f>
                  </m:oMath>
                </a14:m>
                <a:r>
                  <a:rPr lang="en-US" sz="1600" dirty="0" smtClean="0">
                    <a:solidFill>
                      <a:schemeClr val="tx1"/>
                    </a:solidFill>
                  </a:rPr>
                  <a:t>.</a:t>
                </a:r>
              </a:p>
              <a:p>
                <a:pPr algn="l"/>
                <a:r>
                  <a:rPr lang="en-US" sz="1600" dirty="0" smtClean="0">
                    <a:solidFill>
                      <a:schemeClr val="tx1"/>
                    </a:solidFill>
                  </a:rPr>
                  <a:t>Example: </a:t>
                </a:r>
                <a14:m>
                  <m:oMath xmlns:m="http://schemas.openxmlformats.org/officeDocument/2006/math">
                    <m:f>
                      <m:fPr>
                        <m:ctrlPr>
                          <a:rPr lang="en-US" sz="1600" i="1" smtClean="0">
                            <a:solidFill>
                              <a:schemeClr val="tx1"/>
                            </a:solidFill>
                            <a:latin typeface="Cambria Math"/>
                          </a:rPr>
                        </m:ctrlPr>
                      </m:fPr>
                      <m:num>
                        <m:r>
                          <a:rPr lang="en-US" sz="1600" b="0" i="1" smtClean="0">
                            <a:solidFill>
                              <a:schemeClr val="tx1"/>
                            </a:solidFill>
                            <a:latin typeface="Cambria Math"/>
                          </a:rPr>
                          <m:t>?</m:t>
                        </m:r>
                      </m:num>
                      <m:den>
                        <m:r>
                          <a:rPr lang="en-US" sz="1600" b="0" i="1" smtClean="0">
                            <a:solidFill>
                              <a:schemeClr val="tx1"/>
                            </a:solidFill>
                            <a:latin typeface="Cambria Math"/>
                          </a:rPr>
                          <m:t>15</m:t>
                        </m:r>
                      </m:den>
                    </m:f>
                  </m:oMath>
                </a14:m>
                <a:r>
                  <a:rPr lang="en-US" sz="1600" dirty="0" smtClean="0">
                    <a:solidFill>
                      <a:schemeClr val="tx1"/>
                    </a:solidFill>
                  </a:rPr>
                  <a:t>÷</a:t>
                </a:r>
                <a14:m>
                  <m:oMath xmlns:m="http://schemas.openxmlformats.org/officeDocument/2006/math">
                    <m:f>
                      <m:fPr>
                        <m:ctrlPr>
                          <a:rPr lang="en-US" sz="1600" i="1" dirty="0" smtClean="0">
                            <a:solidFill>
                              <a:schemeClr val="tx1"/>
                            </a:solidFill>
                            <a:latin typeface="Cambria Math"/>
                          </a:rPr>
                        </m:ctrlPr>
                      </m:fPr>
                      <m:num>
                        <m:r>
                          <a:rPr lang="en-US" sz="1600" b="0" i="1" dirty="0" smtClean="0">
                            <a:solidFill>
                              <a:schemeClr val="tx1"/>
                            </a:solidFill>
                            <a:latin typeface="Cambria Math"/>
                          </a:rPr>
                          <m:t>3</m:t>
                        </m:r>
                      </m:num>
                      <m:den>
                        <m:r>
                          <a:rPr lang="en-US" sz="1600" b="0" i="1" dirty="0" smtClean="0">
                            <a:solidFill>
                              <a:schemeClr val="tx1"/>
                            </a:solidFill>
                            <a:latin typeface="Cambria Math"/>
                          </a:rPr>
                          <m:t>3</m:t>
                        </m:r>
                      </m:den>
                    </m:f>
                  </m:oMath>
                </a14:m>
                <a:r>
                  <a:rPr lang="en-US" sz="1600" dirty="0" smtClean="0">
                    <a:solidFill>
                      <a:schemeClr val="tx1"/>
                    </a:solidFill>
                  </a:rPr>
                  <a:t>=</a:t>
                </a:r>
                <a14:m>
                  <m:oMath xmlns:m="http://schemas.openxmlformats.org/officeDocument/2006/math">
                    <m:f>
                      <m:fPr>
                        <m:ctrlPr>
                          <a:rPr lang="en-US" sz="1600" i="1" dirty="0" smtClean="0">
                            <a:solidFill>
                              <a:schemeClr val="tx1"/>
                            </a:solidFill>
                            <a:latin typeface="Cambria Math"/>
                          </a:rPr>
                        </m:ctrlPr>
                      </m:fPr>
                      <m:num>
                        <m:r>
                          <a:rPr lang="en-US" sz="1600" b="0" i="1" dirty="0" smtClean="0">
                            <a:solidFill>
                              <a:schemeClr val="tx1"/>
                            </a:solidFill>
                            <a:latin typeface="Cambria Math"/>
                          </a:rPr>
                          <m:t>1</m:t>
                        </m:r>
                      </m:num>
                      <m:den>
                        <m:r>
                          <a:rPr lang="en-US" sz="1600" b="0" i="1" dirty="0" smtClean="0">
                            <a:solidFill>
                              <a:schemeClr val="tx1"/>
                            </a:solidFill>
                            <a:latin typeface="Cambria Math"/>
                          </a:rPr>
                          <m:t>5</m:t>
                        </m:r>
                      </m:den>
                    </m:f>
                  </m:oMath>
                </a14:m>
                <a:r>
                  <a:rPr lang="en-US" sz="1600" dirty="0" smtClean="0">
                    <a:solidFill>
                      <a:schemeClr val="tx1"/>
                    </a:solidFill>
                  </a:rPr>
                  <a:t> (try to find out how to find the missing blank from the information above).</a:t>
                </a:r>
              </a:p>
              <a:p>
                <a:pPr algn="l"/>
                <a:r>
                  <a:rPr lang="en-US" sz="1600" dirty="0" smtClean="0">
                    <a:solidFill>
                      <a:schemeClr val="tx1"/>
                    </a:solidFill>
                  </a:rPr>
                  <a:t>Example </a:t>
                </a:r>
                <a14:m>
                  <m:oMath xmlns:m="http://schemas.openxmlformats.org/officeDocument/2006/math">
                    <m:f>
                      <m:fPr>
                        <m:ctrlPr>
                          <a:rPr lang="en-US" sz="1600" i="1" smtClean="0">
                            <a:solidFill>
                              <a:schemeClr val="tx1"/>
                            </a:solidFill>
                            <a:latin typeface="Cambria Math"/>
                          </a:rPr>
                        </m:ctrlPr>
                      </m:fPr>
                      <m:num>
                        <m:r>
                          <a:rPr lang="en-US" sz="1600" b="0" i="1" smtClean="0">
                            <a:solidFill>
                              <a:schemeClr val="tx1"/>
                            </a:solidFill>
                            <a:latin typeface="Cambria Math"/>
                          </a:rPr>
                          <m:t>20</m:t>
                        </m:r>
                      </m:num>
                      <m:den>
                        <m:r>
                          <a:rPr lang="en-US" sz="1600" b="0" i="1" smtClean="0">
                            <a:solidFill>
                              <a:schemeClr val="tx1"/>
                            </a:solidFill>
                            <a:latin typeface="Cambria Math"/>
                          </a:rPr>
                          <m:t>55</m:t>
                        </m:r>
                      </m:den>
                    </m:f>
                  </m:oMath>
                </a14:m>
                <a:r>
                  <a:rPr lang="en-US" sz="1600" dirty="0" smtClean="0">
                    <a:solidFill>
                      <a:schemeClr val="tx1"/>
                    </a:solidFill>
                  </a:rPr>
                  <a:t>÷</a:t>
                </a:r>
                <a14:m>
                  <m:oMath xmlns:m="http://schemas.openxmlformats.org/officeDocument/2006/math">
                    <m:f>
                      <m:fPr>
                        <m:ctrlPr>
                          <a:rPr lang="en-US" sz="1600" i="1" dirty="0" smtClean="0">
                            <a:solidFill>
                              <a:schemeClr val="tx1"/>
                            </a:solidFill>
                            <a:latin typeface="Cambria Math"/>
                          </a:rPr>
                        </m:ctrlPr>
                      </m:fPr>
                      <m:num>
                        <m:r>
                          <a:rPr lang="en-US" sz="1600" b="0" i="1" dirty="0" smtClean="0">
                            <a:solidFill>
                              <a:schemeClr val="tx1"/>
                            </a:solidFill>
                            <a:latin typeface="Cambria Math"/>
                          </a:rPr>
                          <m:t>?</m:t>
                        </m:r>
                      </m:num>
                      <m:den>
                        <m:r>
                          <a:rPr lang="en-US" sz="1600" b="0" i="1" dirty="0" smtClean="0">
                            <a:solidFill>
                              <a:schemeClr val="tx1"/>
                            </a:solidFill>
                            <a:latin typeface="Cambria Math"/>
                          </a:rPr>
                          <m:t>?</m:t>
                        </m:r>
                      </m:den>
                    </m:f>
                  </m:oMath>
                </a14:m>
                <a:r>
                  <a:rPr lang="en-US" sz="1600" dirty="0" smtClean="0">
                    <a:solidFill>
                      <a:schemeClr val="tx1"/>
                    </a:solidFill>
                  </a:rPr>
                  <a:t> =</a:t>
                </a:r>
                <a14:m>
                  <m:oMath xmlns:m="http://schemas.openxmlformats.org/officeDocument/2006/math">
                    <m:f>
                      <m:fPr>
                        <m:ctrlPr>
                          <a:rPr lang="en-US" sz="1600" i="1" dirty="0" smtClean="0">
                            <a:solidFill>
                              <a:schemeClr val="tx1"/>
                            </a:solidFill>
                            <a:latin typeface="Cambria Math"/>
                          </a:rPr>
                        </m:ctrlPr>
                      </m:fPr>
                      <m:num>
                        <m:r>
                          <a:rPr lang="en-US" sz="1600" b="0" i="1" dirty="0" smtClean="0">
                            <a:solidFill>
                              <a:schemeClr val="tx1"/>
                            </a:solidFill>
                            <a:latin typeface="Cambria Math"/>
                          </a:rPr>
                          <m:t>4</m:t>
                        </m:r>
                      </m:num>
                      <m:den>
                        <m:r>
                          <a:rPr lang="en-US" sz="1600" b="0" i="1" dirty="0" smtClean="0">
                            <a:solidFill>
                              <a:schemeClr val="tx1"/>
                            </a:solidFill>
                            <a:latin typeface="Cambria Math"/>
                          </a:rPr>
                          <m:t>11</m:t>
                        </m:r>
                      </m:den>
                    </m:f>
                  </m:oMath>
                </a14:m>
                <a:endParaRPr lang="en-US" sz="1600" dirty="0" smtClean="0">
                  <a:solidFill>
                    <a:schemeClr val="tx1"/>
                  </a:solidFill>
                </a:endParaRPr>
              </a:p>
              <a:p>
                <a:endParaRPr lang="en-US" sz="1400" dirty="0">
                  <a:solidFill>
                    <a:schemeClr val="tx1"/>
                  </a:solidFill>
                </a:endParaRPr>
              </a:p>
              <a:p>
                <a:r>
                  <a:rPr lang="en-US" sz="1400" dirty="0" smtClean="0">
                    <a:solidFill>
                      <a:schemeClr val="tx1"/>
                    </a:solidFill>
                  </a:rPr>
                  <a:t>                                   </a:t>
                </a:r>
                <a:r>
                  <a:rPr lang="en-US" sz="1400" dirty="0" smtClean="0">
                    <a:solidFill>
                      <a:srgbClr val="FC044B"/>
                    </a:solidFill>
                  </a:rPr>
                  <a:t> WARNING</a:t>
                </a:r>
                <a:r>
                  <a:rPr lang="en-US" sz="1400" dirty="0" smtClean="0">
                    <a:solidFill>
                      <a:schemeClr val="tx1"/>
                    </a:solidFill>
                  </a:rPr>
                  <a:t>: IF YOU DO NOT MASTER REDUCING DON’T BE </a:t>
                </a:r>
              </a:p>
              <a:p>
                <a:r>
                  <a:rPr lang="en-US" sz="1400" dirty="0">
                    <a:solidFill>
                      <a:schemeClr val="tx1"/>
                    </a:solidFill>
                  </a:rPr>
                  <a:t> </a:t>
                </a:r>
                <a:r>
                  <a:rPr lang="en-US" sz="1400" dirty="0" smtClean="0">
                    <a:solidFill>
                      <a:schemeClr val="tx1"/>
                    </a:solidFill>
                  </a:rPr>
                  <a:t>                                                    AFRAID  YOU STILL NEED TRAINING. </a:t>
                </a:r>
                <a:endParaRPr lang="en-US" sz="1400" dirty="0">
                  <a:solidFill>
                    <a:schemeClr val="tx1"/>
                  </a:solidFill>
                </a:endParaRPr>
              </a:p>
            </p:txBody>
          </p:sp>
        </mc:Choice>
        <mc:Fallback xmlns="">
          <p:sp>
            <p:nvSpPr>
              <p:cNvPr id="7" name="Content Placeholder 6"/>
              <p:cNvSpPr>
                <a:spLocks noGrp="1" noRot="1" noChangeAspect="1" noMove="1" noResize="1" noEditPoints="1" noAdjustHandles="1" noChangeArrowheads="1" noChangeShapeType="1" noTextEdit="1"/>
              </p:cNvSpPr>
              <p:nvPr>
                <p:ph sz="quarter" idx="13"/>
              </p:nvPr>
            </p:nvSpPr>
            <p:spPr>
              <a:xfrm>
                <a:off x="0" y="1524000"/>
                <a:ext cx="9144000" cy="5334000"/>
              </a:xfrm>
              <a:blipFill rotWithShape="1">
                <a:blip r:embed="rId2"/>
                <a:stretch>
                  <a:fillRect l="-333" t="-229"/>
                </a:stretch>
              </a:blipFill>
            </p:spPr>
            <p:txBody>
              <a:bodyPr/>
              <a:lstStyle/>
              <a:p>
                <a:r>
                  <a:rPr lang="en-US">
                    <a:noFill/>
                  </a:rPr>
                  <a:t> </a:t>
                </a:r>
              </a:p>
            </p:txBody>
          </p:sp>
        </mc:Fallback>
      </mc:AlternateContent>
      <p:sp>
        <p:nvSpPr>
          <p:cNvPr id="2" name="Title 1"/>
          <p:cNvSpPr>
            <a:spLocks noGrp="1"/>
          </p:cNvSpPr>
          <p:nvPr>
            <p:ph type="title"/>
          </p:nvPr>
        </p:nvSpPr>
        <p:spPr>
          <a:xfrm>
            <a:off x="28303" y="0"/>
            <a:ext cx="9115697" cy="1447800"/>
          </a:xfrm>
        </p:spPr>
        <p:txBody>
          <a:bodyPr>
            <a:normAutofit/>
          </a:bodyPr>
          <a:lstStyle/>
          <a:p>
            <a:r>
              <a:rPr lang="en-US" dirty="0" smtClean="0">
                <a:solidFill>
                  <a:srgbClr val="FC044B"/>
                </a:solidFill>
              </a:rPr>
              <a:t>Illustrated Fractions</a:t>
            </a:r>
            <a:br>
              <a:rPr lang="en-US" dirty="0" smtClean="0">
                <a:solidFill>
                  <a:srgbClr val="FC044B"/>
                </a:solidFill>
              </a:rPr>
            </a:br>
            <a:r>
              <a:rPr lang="en-US" dirty="0" smtClean="0">
                <a:solidFill>
                  <a:srgbClr val="FC044B"/>
                </a:solidFill>
              </a:rPr>
              <a:t>Reducing (practice problems)</a:t>
            </a:r>
            <a:endParaRPr lang="en-US" dirty="0">
              <a:solidFill>
                <a:srgbClr val="FC044B"/>
              </a:solidFill>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303" y="5271837"/>
            <a:ext cx="2562497" cy="1597049"/>
          </a:xfrm>
          <a:prstGeom prst="rect">
            <a:avLst/>
          </a:prstGeom>
        </p:spPr>
      </p:pic>
      <p:sp>
        <p:nvSpPr>
          <p:cNvPr id="4" name="Lightning Bolt 3"/>
          <p:cNvSpPr/>
          <p:nvPr/>
        </p:nvSpPr>
        <p:spPr>
          <a:xfrm>
            <a:off x="6553200" y="5791200"/>
            <a:ext cx="914400" cy="914400"/>
          </a:xfrm>
          <a:prstGeom prst="lightningBol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C044B"/>
              </a:solidFill>
            </a:endParaRPr>
          </a:p>
        </p:txBody>
      </p:sp>
    </p:spTree>
    <p:extLst>
      <p:ext uri="{BB962C8B-B14F-4D97-AF65-F5344CB8AC3E}">
        <p14:creationId xmlns:p14="http://schemas.microsoft.com/office/powerpoint/2010/main" val="10749270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sz="quarter" idx="13"/>
              </p:nvPr>
            </p:nvSpPr>
            <p:spPr>
              <a:xfrm>
                <a:off x="0" y="1447800"/>
                <a:ext cx="9144000" cy="5410200"/>
              </a:xfrm>
            </p:spPr>
            <p:txBody>
              <a:bodyPr>
                <a:normAutofit/>
              </a:bodyPr>
              <a:lstStyle/>
              <a:p>
                <a:pPr algn="l"/>
                <a:r>
                  <a:rPr lang="en-US" sz="1400" dirty="0" smtClean="0"/>
                  <a:t>Mixed numbers- Regular fractions are part of whole. Mixed numbers are with a whole… A better explanation is, you know what a regular fraction looks like (</a:t>
                </a:r>
                <a14:m>
                  <m:oMath xmlns:m="http://schemas.openxmlformats.org/officeDocument/2006/math">
                    <m:f>
                      <m:fPr>
                        <m:ctrlPr>
                          <a:rPr lang="en-US" sz="1400" i="1" smtClean="0">
                            <a:latin typeface="Cambria Math"/>
                          </a:rPr>
                        </m:ctrlPr>
                      </m:fPr>
                      <m:num>
                        <m:r>
                          <a:rPr lang="en-US" sz="1400" b="0" i="1" smtClean="0">
                            <a:latin typeface="Cambria Math"/>
                          </a:rPr>
                          <m:t>5</m:t>
                        </m:r>
                      </m:num>
                      <m:den>
                        <m:eqArr>
                          <m:eqArrPr>
                            <m:ctrlPr>
                              <a:rPr lang="en-US" sz="1400" b="0" i="1" smtClean="0">
                                <a:latin typeface="Cambria Math"/>
                              </a:rPr>
                            </m:ctrlPr>
                          </m:eqArrPr>
                          <m:e>
                            <m:r>
                              <a:rPr lang="en-US" sz="1400" b="0" i="1" smtClean="0">
                                <a:latin typeface="Cambria Math"/>
                              </a:rPr>
                              <m:t>10</m:t>
                            </m:r>
                          </m:e>
                          <m:e/>
                        </m:eqArr>
                      </m:den>
                    </m:f>
                  </m:oMath>
                </a14:m>
                <a:r>
                  <a:rPr lang="en-US" sz="1400" dirty="0" smtClean="0"/>
                  <a:t>)</a:t>
                </a:r>
              </a:p>
              <a:p>
                <a:pPr marL="0" indent="0" algn="l">
                  <a:buNone/>
                </a:pPr>
                <a:r>
                  <a:rPr lang="en-US" sz="1400" dirty="0" smtClean="0"/>
                  <a:t>Well a Mixed number looks like 1</a:t>
                </a:r>
                <a14:m>
                  <m:oMath xmlns:m="http://schemas.openxmlformats.org/officeDocument/2006/math">
                    <m:f>
                      <m:fPr>
                        <m:ctrlPr>
                          <a:rPr lang="en-US" sz="1400" i="1" smtClean="0">
                            <a:latin typeface="Cambria Math"/>
                          </a:rPr>
                        </m:ctrlPr>
                      </m:fPr>
                      <m:num>
                        <m:r>
                          <a:rPr lang="en-US" sz="1400" b="0" i="1" smtClean="0">
                            <a:latin typeface="Cambria Math"/>
                          </a:rPr>
                          <m:t>5</m:t>
                        </m:r>
                      </m:num>
                      <m:den>
                        <m:r>
                          <a:rPr lang="en-US" sz="1400" b="0" i="1" smtClean="0">
                            <a:latin typeface="Cambria Math"/>
                          </a:rPr>
                          <m:t>10</m:t>
                        </m:r>
                      </m:den>
                    </m:f>
                  </m:oMath>
                </a14:m>
                <a:endParaRPr lang="en-US" sz="1400" b="0" dirty="0" smtClean="0"/>
              </a:p>
              <a:p>
                <a:pPr marL="0" indent="0" algn="l">
                  <a:buNone/>
                </a:pPr>
                <a:r>
                  <a:rPr lang="en-US" sz="1400" dirty="0" smtClean="0"/>
                  <a:t>A mixed number is basically a whole number with a fraction (the fraction is what is left over from the numerator that doesn't go into the the whole number). </a:t>
                </a:r>
              </a:p>
              <a:p>
                <a:pPr marL="0" indent="0" algn="l">
                  <a:buNone/>
                </a:pPr>
                <a:r>
                  <a:rPr lang="en-US" sz="1400" dirty="0" smtClean="0"/>
                  <a:t>A better way to explain it is you know what a regular fraction looks like </a:t>
                </a:r>
                <a14:m>
                  <m:oMath xmlns:m="http://schemas.openxmlformats.org/officeDocument/2006/math">
                    <m:f>
                      <m:fPr>
                        <m:ctrlPr>
                          <a:rPr lang="en-US" sz="1400" i="1" smtClean="0">
                            <a:latin typeface="Cambria Math"/>
                          </a:rPr>
                        </m:ctrlPr>
                      </m:fPr>
                      <m:num>
                        <m:r>
                          <a:rPr lang="en-US" sz="1400" b="0" i="1" smtClean="0">
                            <a:latin typeface="Cambria Math"/>
                          </a:rPr>
                          <m:t>5</m:t>
                        </m:r>
                      </m:num>
                      <m:den>
                        <m:r>
                          <a:rPr lang="en-US" sz="1400" b="0" i="1" smtClean="0">
                            <a:latin typeface="Cambria Math"/>
                          </a:rPr>
                          <m:t>10</m:t>
                        </m:r>
                      </m:den>
                    </m:f>
                    <m:r>
                      <a:rPr lang="en-US" sz="1400" b="0" i="0" smtClean="0">
                        <a:latin typeface="Cambria Math"/>
                      </a:rPr>
                      <m:t>   </m:t>
                    </m:r>
                  </m:oMath>
                </a14:m>
                <a:endParaRPr lang="en-US" sz="1400" b="0" dirty="0" smtClean="0"/>
              </a:p>
              <a:p>
                <a:pPr marL="0" indent="0" algn="l">
                  <a:buNone/>
                </a:pPr>
                <a:r>
                  <a:rPr lang="en-US" sz="1400" dirty="0" smtClean="0"/>
                  <a:t>Well a mixed number looks like 1</a:t>
                </a:r>
                <a14:m>
                  <m:oMath xmlns:m="http://schemas.openxmlformats.org/officeDocument/2006/math">
                    <m:f>
                      <m:fPr>
                        <m:ctrlPr>
                          <a:rPr lang="en-US" sz="1400" i="1" smtClean="0">
                            <a:latin typeface="Cambria Math"/>
                          </a:rPr>
                        </m:ctrlPr>
                      </m:fPr>
                      <m:num>
                        <m:r>
                          <a:rPr lang="en-US" sz="1400" b="0" i="1" smtClean="0">
                            <a:latin typeface="Cambria Math"/>
                          </a:rPr>
                          <m:t>5</m:t>
                        </m:r>
                      </m:num>
                      <m:den>
                        <m:r>
                          <a:rPr lang="en-US" sz="1400" b="0" i="1" smtClean="0">
                            <a:latin typeface="Cambria Math"/>
                          </a:rPr>
                          <m:t>10</m:t>
                        </m:r>
                      </m:den>
                    </m:f>
                  </m:oMath>
                </a14:m>
                <a:r>
                  <a:rPr lang="en-US" sz="1400" dirty="0" smtClean="0"/>
                  <a:t>.</a:t>
                </a:r>
              </a:p>
              <a:p>
                <a:pPr marL="0" indent="0" algn="l">
                  <a:buNone/>
                </a:pPr>
                <a:r>
                  <a:rPr lang="en-US" sz="1400" dirty="0" smtClean="0"/>
                  <a:t>A mixed number is basically a whole number with a fraction (the fraction is what is left over from the numerator that doesn't go into the whole number)</a:t>
                </a:r>
              </a:p>
              <a:p>
                <a:pPr marL="0" indent="0" algn="l">
                  <a:buNone/>
                </a:pPr>
                <a:r>
                  <a:rPr lang="en-US" sz="1400" dirty="0" smtClean="0">
                    <a:solidFill>
                      <a:srgbClr val="FC044B"/>
                    </a:solidFill>
                  </a:rPr>
                  <a:t>Step 1:</a:t>
                </a:r>
                <a:r>
                  <a:rPr lang="en-US" sz="1400" dirty="0" smtClean="0"/>
                  <a:t> To find a mixed number you must see how many times the numerator goes into the denominator </a:t>
                </a:r>
              </a:p>
              <a:p>
                <a:pPr marL="0" indent="0" algn="l">
                  <a:buNone/>
                </a:pPr>
                <a:r>
                  <a:rPr lang="en-US" sz="1400" dirty="0" smtClean="0"/>
                  <a:t>Example: </a:t>
                </a:r>
                <a14:m>
                  <m:oMath xmlns:m="http://schemas.openxmlformats.org/officeDocument/2006/math">
                    <m:f>
                      <m:fPr>
                        <m:ctrlPr>
                          <a:rPr lang="en-US" sz="1400" i="1" smtClean="0">
                            <a:latin typeface="Cambria Math"/>
                          </a:rPr>
                        </m:ctrlPr>
                      </m:fPr>
                      <m:num>
                        <m:r>
                          <a:rPr lang="en-US" sz="1400" b="0" i="1" smtClean="0">
                            <a:latin typeface="Cambria Math"/>
                          </a:rPr>
                          <m:t>3</m:t>
                        </m:r>
                      </m:num>
                      <m:den>
                        <m:r>
                          <a:rPr lang="en-US" sz="1400" b="0" i="1" smtClean="0">
                            <a:latin typeface="Cambria Math"/>
                          </a:rPr>
                          <m:t>5</m:t>
                        </m:r>
                      </m:den>
                    </m:f>
                  </m:oMath>
                </a14:m>
                <a:r>
                  <a:rPr lang="en-US" sz="1400" dirty="0" smtClean="0"/>
                  <a:t> You think to yourself how many times does the numerator go into the denominator? Well 3 goes into 5 one time so the whole number would be 1.</a:t>
                </a:r>
              </a:p>
              <a:p>
                <a:pPr marL="0" indent="0" algn="l">
                  <a:buNone/>
                </a:pPr>
                <a:r>
                  <a:rPr lang="en-US" sz="1400" dirty="0" smtClean="0">
                    <a:solidFill>
                      <a:srgbClr val="FC044B"/>
                    </a:solidFill>
                  </a:rPr>
                  <a:t>Step 2</a:t>
                </a:r>
                <a:r>
                  <a:rPr lang="en-US" sz="1400" dirty="0" smtClean="0"/>
                  <a:t>: See what is left of the denominator to make you knew numerator</a:t>
                </a:r>
              </a:p>
              <a:p>
                <a:pPr marL="0" indent="0" algn="l">
                  <a:buNone/>
                </a:pPr>
                <a:r>
                  <a:rPr lang="en-US" sz="1400" dirty="0" smtClean="0"/>
                  <a:t>Example: To find your new numerator you can divide your denominator from your numerator.</a:t>
                </a:r>
              </a:p>
              <a:p>
                <a:pPr marL="0" indent="0" algn="l">
                  <a:buNone/>
                </a:pPr>
                <a:r>
                  <a:rPr lang="en-US" sz="1400" dirty="0" smtClean="0"/>
                  <a:t>5 subtracted by 3 equals 2 …therefore 2 would be your numerator in your mixed number and your same denominator (5) would be your denominator. Therefore the mixed number would be 1</a:t>
                </a:r>
                <a14:m>
                  <m:oMath xmlns:m="http://schemas.openxmlformats.org/officeDocument/2006/math">
                    <m:f>
                      <m:fPr>
                        <m:ctrlPr>
                          <a:rPr lang="en-US" sz="1400" i="1" smtClean="0">
                            <a:latin typeface="Cambria Math"/>
                          </a:rPr>
                        </m:ctrlPr>
                      </m:fPr>
                      <m:num>
                        <m:r>
                          <a:rPr lang="en-US" sz="1400" b="0" i="1" smtClean="0">
                            <a:latin typeface="Cambria Math"/>
                          </a:rPr>
                          <m:t>2</m:t>
                        </m:r>
                      </m:num>
                      <m:den>
                        <m:r>
                          <a:rPr lang="en-US" sz="1400" b="0" i="1" smtClean="0">
                            <a:latin typeface="Cambria Math"/>
                          </a:rPr>
                          <m:t>5</m:t>
                        </m:r>
                      </m:den>
                    </m:f>
                    <m:r>
                      <a:rPr lang="en-US" sz="1400" b="0" i="0" smtClean="0">
                        <a:latin typeface="Cambria Math"/>
                      </a:rPr>
                      <m:t>.</m:t>
                    </m:r>
                  </m:oMath>
                </a14:m>
                <a:endParaRPr lang="en-US" sz="1400" dirty="0" smtClean="0"/>
              </a:p>
              <a:p>
                <a:pPr marL="0" indent="0">
                  <a:buNone/>
                </a:pPr>
                <a:endParaRPr lang="en-US" sz="1600" dirty="0"/>
              </a:p>
              <a:p>
                <a:pPr marL="0" indent="0">
                  <a:buNone/>
                </a:pPr>
                <a:endParaRPr lang="en-US" dirty="0" smtClean="0"/>
              </a:p>
              <a:p>
                <a:pPr marL="0" indent="0">
                  <a:buNone/>
                </a:pPr>
                <a:endParaRPr lang="en-US" dirty="0"/>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quarter" idx="13"/>
              </p:nvPr>
            </p:nvSpPr>
            <p:spPr>
              <a:xfrm>
                <a:off x="0" y="1447800"/>
                <a:ext cx="9144000" cy="5410200"/>
              </a:xfrm>
              <a:blipFill rotWithShape="1">
                <a:blip r:embed="rId2"/>
                <a:stretch>
                  <a:fillRect l="-133" t="-113" r="-200"/>
                </a:stretch>
              </a:blipFill>
            </p:spPr>
            <p:txBody>
              <a:bodyPr/>
              <a:lstStyle/>
              <a:p>
                <a:r>
                  <a:rPr lang="en-US">
                    <a:noFill/>
                  </a:rPr>
                  <a:t> </a:t>
                </a:r>
              </a:p>
            </p:txBody>
          </p:sp>
        </mc:Fallback>
      </mc:AlternateContent>
      <p:sp>
        <p:nvSpPr>
          <p:cNvPr id="2" name="Title 1"/>
          <p:cNvSpPr>
            <a:spLocks noGrp="1"/>
          </p:cNvSpPr>
          <p:nvPr>
            <p:ph type="title"/>
          </p:nvPr>
        </p:nvSpPr>
        <p:spPr>
          <a:xfrm>
            <a:off x="0" y="0"/>
            <a:ext cx="9144000" cy="1295400"/>
          </a:xfrm>
        </p:spPr>
        <p:txBody>
          <a:bodyPr>
            <a:normAutofit/>
          </a:bodyPr>
          <a:lstStyle/>
          <a:p>
            <a:r>
              <a:rPr lang="en-US" dirty="0" smtClean="0">
                <a:solidFill>
                  <a:srgbClr val="FC044B"/>
                </a:solidFill>
              </a:rPr>
              <a:t>ILLUSTRATED FRACTIONS </a:t>
            </a:r>
            <a:br>
              <a:rPr lang="en-US" dirty="0" smtClean="0">
                <a:solidFill>
                  <a:srgbClr val="FC044B"/>
                </a:solidFill>
              </a:rPr>
            </a:br>
            <a:r>
              <a:rPr lang="en-US" dirty="0" smtClean="0">
                <a:solidFill>
                  <a:srgbClr val="FC044B"/>
                </a:solidFill>
              </a:rPr>
              <a:t>Mixed numbers and improper fractions </a:t>
            </a:r>
            <a:endParaRPr lang="en-US" dirty="0">
              <a:solidFill>
                <a:srgbClr val="FC044B"/>
              </a:solidFill>
            </a:endParaRPr>
          </a:p>
        </p:txBody>
      </p:sp>
    </p:spTree>
    <p:extLst>
      <p:ext uri="{BB962C8B-B14F-4D97-AF65-F5344CB8AC3E}">
        <p14:creationId xmlns:p14="http://schemas.microsoft.com/office/powerpoint/2010/main" val="26888728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sz="quarter" idx="13"/>
              </p:nvPr>
            </p:nvSpPr>
            <p:spPr>
              <a:xfrm>
                <a:off x="0" y="1447800"/>
                <a:ext cx="9144000" cy="5410200"/>
              </a:xfrm>
            </p:spPr>
            <p:txBody>
              <a:bodyPr>
                <a:normAutofit/>
              </a:bodyPr>
              <a:lstStyle/>
              <a:p>
                <a:pPr algn="l"/>
                <a:r>
                  <a:rPr lang="en-US" dirty="0" smtClean="0"/>
                  <a:t>Improper Fractions are not really improper. They are just written with the big one on the top the least on the bottom.</a:t>
                </a:r>
              </a:p>
              <a:p>
                <a:pPr algn="l"/>
                <a:r>
                  <a:rPr lang="en-US" dirty="0" smtClean="0"/>
                  <a:t>Examples of improper fractions: </a:t>
                </a:r>
                <a14:m>
                  <m:oMath xmlns:m="http://schemas.openxmlformats.org/officeDocument/2006/math">
                    <m:f>
                      <m:fPr>
                        <m:ctrlPr>
                          <a:rPr lang="en-US" i="1" smtClean="0">
                            <a:latin typeface="Cambria Math"/>
                          </a:rPr>
                        </m:ctrlPr>
                      </m:fPr>
                      <m:num>
                        <m:r>
                          <a:rPr lang="en-US" b="0" i="1" smtClean="0">
                            <a:latin typeface="Cambria Math"/>
                          </a:rPr>
                          <m:t>14</m:t>
                        </m:r>
                      </m:num>
                      <m:den>
                        <m:r>
                          <a:rPr lang="en-US" b="0" i="1" smtClean="0">
                            <a:latin typeface="Cambria Math"/>
                          </a:rPr>
                          <m:t>7</m:t>
                        </m:r>
                      </m:den>
                    </m:f>
                  </m:oMath>
                </a14:m>
                <a:endParaRPr lang="en-US" dirty="0" smtClean="0"/>
              </a:p>
              <a:p>
                <a:pPr algn="l"/>
                <a:r>
                  <a:rPr lang="en-US" dirty="0" smtClean="0"/>
                  <a:t>How do you turn them back to regular?</a:t>
                </a:r>
              </a:p>
              <a:p>
                <a:pPr algn="l"/>
                <a:r>
                  <a:rPr lang="en-US" dirty="0" smtClean="0"/>
                  <a:t>Well… you divide the numerator by the denominator and then you will get a mixed number. </a:t>
                </a:r>
              </a:p>
              <a:p>
                <a:pPr algn="l"/>
                <a:endParaRPr lang="en-US" dirty="0"/>
              </a:p>
              <a:p>
                <a:pPr algn="l"/>
                <a:r>
                  <a:rPr lang="en-US" dirty="0" smtClean="0"/>
                  <a:t>Examples:</a:t>
                </a:r>
                <a14:m>
                  <m:oMath xmlns:m="http://schemas.openxmlformats.org/officeDocument/2006/math">
                    <m:f>
                      <m:fPr>
                        <m:ctrlPr>
                          <a:rPr lang="en-US" i="1" smtClean="0">
                            <a:latin typeface="Cambria Math"/>
                          </a:rPr>
                        </m:ctrlPr>
                      </m:fPr>
                      <m:num>
                        <m:r>
                          <a:rPr lang="en-US" b="0" i="1" smtClean="0">
                            <a:latin typeface="Cambria Math"/>
                          </a:rPr>
                          <m:t>14</m:t>
                        </m:r>
                      </m:num>
                      <m:den>
                        <m:r>
                          <a:rPr lang="en-US" b="0" i="1" smtClean="0">
                            <a:latin typeface="Cambria Math"/>
                          </a:rPr>
                          <m:t>7</m:t>
                        </m:r>
                      </m:den>
                    </m:f>
                  </m:oMath>
                </a14:m>
                <a:r>
                  <a:rPr lang="en-US" dirty="0" smtClean="0"/>
                  <a:t>= 7</a:t>
                </a:r>
                <a14:m>
                  <m:oMath xmlns:m="http://schemas.openxmlformats.org/officeDocument/2006/math">
                    <m:r>
                      <a:rPr lang="en-US" i="1" dirty="0" smtClean="0">
                        <a:latin typeface="Cambria Math"/>
                        <a:ea typeface="Cambria Math"/>
                      </a:rPr>
                      <m:t>÷</m:t>
                    </m:r>
                    <m:r>
                      <a:rPr lang="en-US" b="0" i="1" dirty="0" smtClean="0">
                        <a:latin typeface="Cambria Math"/>
                        <a:ea typeface="Cambria Math"/>
                      </a:rPr>
                      <m:t>14=2=</m:t>
                    </m:r>
                    <m:f>
                      <m:fPr>
                        <m:ctrlPr>
                          <a:rPr lang="en-US" b="0" i="1" dirty="0" smtClean="0">
                            <a:latin typeface="Cambria Math"/>
                            <a:ea typeface="Cambria Math"/>
                          </a:rPr>
                        </m:ctrlPr>
                      </m:fPr>
                      <m:num>
                        <m:r>
                          <a:rPr lang="en-US" b="0" i="1" dirty="0" smtClean="0">
                            <a:latin typeface="Cambria Math"/>
                            <a:ea typeface="Cambria Math"/>
                          </a:rPr>
                          <m:t>2</m:t>
                        </m:r>
                      </m:num>
                      <m:den>
                        <m:r>
                          <a:rPr lang="en-US" b="0" i="1" dirty="0" smtClean="0">
                            <a:latin typeface="Cambria Math"/>
                            <a:ea typeface="Cambria Math"/>
                          </a:rPr>
                          <m:t>7</m:t>
                        </m:r>
                      </m:den>
                    </m:f>
                  </m:oMath>
                </a14:m>
                <a:endParaRPr lang="en-US" dirty="0" smtClean="0"/>
              </a:p>
              <a:p>
                <a:pPr algn="l"/>
                <a:r>
                  <a:rPr lang="en-US" dirty="0"/>
                  <a:t> </a:t>
                </a:r>
              </a:p>
            </p:txBody>
          </p:sp>
        </mc:Choice>
        <mc:Fallback xmlns="">
          <p:sp>
            <p:nvSpPr>
              <p:cNvPr id="3" name="Content Placeholder 2"/>
              <p:cNvSpPr>
                <a:spLocks noGrp="1" noRot="1" noChangeAspect="1" noMove="1" noResize="1" noEditPoints="1" noAdjustHandles="1" noChangeArrowheads="1" noChangeShapeType="1" noTextEdit="1"/>
              </p:cNvSpPr>
              <p:nvPr>
                <p:ph sz="quarter" idx="13"/>
              </p:nvPr>
            </p:nvSpPr>
            <p:spPr>
              <a:xfrm>
                <a:off x="0" y="1447800"/>
                <a:ext cx="9144000" cy="5410200"/>
              </a:xfrm>
              <a:blipFill rotWithShape="1">
                <a:blip r:embed="rId2"/>
                <a:stretch>
                  <a:fillRect l="-667" t="-564"/>
                </a:stretch>
              </a:blipFill>
            </p:spPr>
            <p:txBody>
              <a:bodyPr/>
              <a:lstStyle/>
              <a:p>
                <a:r>
                  <a:rPr lang="en-US">
                    <a:noFill/>
                  </a:rPr>
                  <a:t> </a:t>
                </a:r>
              </a:p>
            </p:txBody>
          </p:sp>
        </mc:Fallback>
      </mc:AlternateContent>
      <p:sp>
        <p:nvSpPr>
          <p:cNvPr id="2" name="Title 1"/>
          <p:cNvSpPr>
            <a:spLocks noGrp="1"/>
          </p:cNvSpPr>
          <p:nvPr>
            <p:ph type="title"/>
          </p:nvPr>
        </p:nvSpPr>
        <p:spPr>
          <a:xfrm>
            <a:off x="0" y="0"/>
            <a:ext cx="6858000" cy="1295400"/>
          </a:xfrm>
        </p:spPr>
        <p:txBody>
          <a:bodyPr>
            <a:normAutofit/>
          </a:bodyPr>
          <a:lstStyle/>
          <a:p>
            <a:r>
              <a:rPr lang="en-US" dirty="0" smtClean="0">
                <a:solidFill>
                  <a:srgbClr val="FC044B"/>
                </a:solidFill>
              </a:rPr>
              <a:t>Illustrated fractions </a:t>
            </a:r>
            <a:br>
              <a:rPr lang="en-US" dirty="0" smtClean="0">
                <a:solidFill>
                  <a:srgbClr val="FC044B"/>
                </a:solidFill>
              </a:rPr>
            </a:br>
            <a:r>
              <a:rPr lang="en-US" dirty="0" smtClean="0">
                <a:solidFill>
                  <a:srgbClr val="FC044B"/>
                </a:solidFill>
              </a:rPr>
              <a:t>mixed numbers and improper fractions</a:t>
            </a:r>
            <a:endParaRPr lang="en-US" dirty="0">
              <a:solidFill>
                <a:srgbClr val="FC044B"/>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562600"/>
            <a:ext cx="4953000" cy="12779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0" y="0"/>
            <a:ext cx="22860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641657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sz="quarter" idx="13"/>
              </p:nvPr>
            </p:nvSpPr>
            <p:spPr>
              <a:xfrm>
                <a:off x="1" y="1447800"/>
                <a:ext cx="9143999" cy="4724400"/>
              </a:xfrm>
            </p:spPr>
            <p:txBody>
              <a:bodyPr/>
              <a:lstStyle/>
              <a:p>
                <a:pPr algn="l"/>
                <a:r>
                  <a:rPr lang="en-US" sz="1600" dirty="0" smtClean="0"/>
                  <a:t>Reciprocals- A mathematical expression or function so related to another that their product is one; the quantity obtained by dividing the number one.</a:t>
                </a:r>
              </a:p>
              <a:p>
                <a:pPr algn="l"/>
                <a:r>
                  <a:rPr lang="en-US" sz="1600" dirty="0" smtClean="0"/>
                  <a:t>You take a whole number lets use 8. You take the whole number (8) and you need to out it in fraction form. How do you do it?</a:t>
                </a:r>
              </a:p>
              <a:p>
                <a:pPr algn="l"/>
                <a:r>
                  <a:rPr lang="en-US" sz="1600" dirty="0" smtClean="0"/>
                  <a:t>Well its quite easy </a:t>
                </a:r>
                <a14:m>
                  <m:oMath xmlns:m="http://schemas.openxmlformats.org/officeDocument/2006/math">
                    <m:f>
                      <m:fPr>
                        <m:ctrlPr>
                          <a:rPr lang="en-US" sz="1600" i="1" smtClean="0">
                            <a:latin typeface="Cambria Math"/>
                          </a:rPr>
                        </m:ctrlPr>
                      </m:fPr>
                      <m:num>
                        <m:r>
                          <a:rPr lang="en-US" sz="1600" b="0" i="1" smtClean="0">
                            <a:latin typeface="Cambria Math"/>
                          </a:rPr>
                          <m:t>8</m:t>
                        </m:r>
                      </m:num>
                      <m:den>
                        <m:r>
                          <a:rPr lang="en-US" sz="1600" b="0" i="1" smtClean="0">
                            <a:latin typeface="Cambria Math"/>
                          </a:rPr>
                          <m:t>1</m:t>
                        </m:r>
                      </m:den>
                    </m:f>
                  </m:oMath>
                </a14:m>
                <a:endParaRPr lang="en-US" sz="1600" dirty="0" smtClean="0"/>
              </a:p>
              <a:p>
                <a:pPr algn="l"/>
                <a:r>
                  <a:rPr lang="en-US" sz="1600" dirty="0" smtClean="0"/>
                  <a:t>You put the number 1 over any whole number if you want to make it a fraction.</a:t>
                </a:r>
              </a:p>
              <a:p>
                <a:pPr algn="l"/>
                <a:r>
                  <a:rPr lang="en-US" sz="1600" dirty="0" smtClean="0"/>
                  <a:t>Examples 9=</a:t>
                </a:r>
                <a14:m>
                  <m:oMath xmlns:m="http://schemas.openxmlformats.org/officeDocument/2006/math">
                    <m:f>
                      <m:fPr>
                        <m:ctrlPr>
                          <a:rPr lang="en-US" sz="1600" i="1" smtClean="0">
                            <a:latin typeface="Cambria Math"/>
                          </a:rPr>
                        </m:ctrlPr>
                      </m:fPr>
                      <m:num>
                        <m:r>
                          <a:rPr lang="en-US" sz="1600" b="0" i="1" smtClean="0">
                            <a:latin typeface="Cambria Math"/>
                          </a:rPr>
                          <m:t>9</m:t>
                        </m:r>
                      </m:num>
                      <m:den>
                        <m:r>
                          <a:rPr lang="en-US" sz="1600" b="0" i="1" smtClean="0">
                            <a:latin typeface="Cambria Math"/>
                          </a:rPr>
                          <m:t>1</m:t>
                        </m:r>
                      </m:den>
                    </m:f>
                  </m:oMath>
                </a14:m>
                <a:endParaRPr lang="en-US" sz="1600" dirty="0" smtClean="0"/>
              </a:p>
              <a:p>
                <a:r>
                  <a:rPr lang="en-US" sz="1400" b="1" i="1" dirty="0" smtClean="0">
                    <a:solidFill>
                      <a:srgbClr val="FC044B"/>
                    </a:solidFill>
                    <a:latin typeface="Cambria Math"/>
                  </a:rPr>
                  <a:t>WARNING:</a:t>
                </a:r>
                <a:r>
                  <a:rPr lang="en-US" sz="1400" b="0" i="1" dirty="0" smtClean="0">
                    <a:latin typeface="Cambria Math"/>
                  </a:rPr>
                  <a:t> </a:t>
                </a:r>
                <a:r>
                  <a:rPr lang="en-US" sz="1400" b="1" dirty="0" smtClean="0">
                    <a:latin typeface="Cambria Math"/>
                  </a:rPr>
                  <a:t> If  you are still confused visit the extra help located on the back of the book .</a:t>
                </a:r>
              </a:p>
              <a:p>
                <a:endParaRPr lang="en-US" sz="1400" dirty="0" smtClean="0">
                  <a:latin typeface="Cambria Math"/>
                </a:endParaRPr>
              </a:p>
              <a:p>
                <a:endParaRPr lang="en-US" sz="1400" dirty="0" smtClean="0"/>
              </a:p>
            </p:txBody>
          </p:sp>
        </mc:Choice>
        <mc:Fallback xmlns="">
          <p:sp>
            <p:nvSpPr>
              <p:cNvPr id="3" name="Content Placeholder 2"/>
              <p:cNvSpPr>
                <a:spLocks noGrp="1" noRot="1" noChangeAspect="1" noMove="1" noResize="1" noEditPoints="1" noAdjustHandles="1" noChangeArrowheads="1" noChangeShapeType="1" noTextEdit="1"/>
              </p:cNvSpPr>
              <p:nvPr>
                <p:ph sz="quarter" idx="13"/>
              </p:nvPr>
            </p:nvSpPr>
            <p:spPr>
              <a:xfrm>
                <a:off x="1" y="1447800"/>
                <a:ext cx="9143999" cy="4724400"/>
              </a:xfrm>
              <a:blipFill rotWithShape="1">
                <a:blip r:embed="rId2"/>
                <a:stretch>
                  <a:fillRect l="-333" t="-258"/>
                </a:stretch>
              </a:blipFill>
            </p:spPr>
            <p:txBody>
              <a:bodyPr/>
              <a:lstStyle/>
              <a:p>
                <a:r>
                  <a:rPr lang="en-US">
                    <a:noFill/>
                  </a:rPr>
                  <a:t> </a:t>
                </a:r>
              </a:p>
            </p:txBody>
          </p:sp>
        </mc:Fallback>
      </mc:AlternateContent>
      <p:sp>
        <p:nvSpPr>
          <p:cNvPr id="2" name="Title 1"/>
          <p:cNvSpPr>
            <a:spLocks noGrp="1"/>
          </p:cNvSpPr>
          <p:nvPr>
            <p:ph type="title"/>
          </p:nvPr>
        </p:nvSpPr>
        <p:spPr>
          <a:xfrm>
            <a:off x="0" y="0"/>
            <a:ext cx="9144000" cy="1371600"/>
          </a:xfrm>
        </p:spPr>
        <p:txBody>
          <a:bodyPr>
            <a:normAutofit/>
          </a:bodyPr>
          <a:lstStyle/>
          <a:p>
            <a:r>
              <a:rPr lang="en-US" sz="2400" dirty="0" smtClean="0">
                <a:solidFill>
                  <a:srgbClr val="FC044B"/>
                </a:solidFill>
              </a:rPr>
              <a:t>Illustrated fractions </a:t>
            </a:r>
            <a:br>
              <a:rPr lang="en-US" sz="2400" dirty="0" smtClean="0">
                <a:solidFill>
                  <a:srgbClr val="FC044B"/>
                </a:solidFill>
              </a:rPr>
            </a:br>
            <a:r>
              <a:rPr lang="en-US" sz="2400" dirty="0" smtClean="0">
                <a:solidFill>
                  <a:srgbClr val="FC044B"/>
                </a:solidFill>
              </a:rPr>
              <a:t>reciprocals</a:t>
            </a:r>
            <a:endParaRPr lang="en-US" sz="2400" dirty="0">
              <a:solidFill>
                <a:srgbClr val="FC044B"/>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4724400"/>
            <a:ext cx="2438399" cy="2133599"/>
          </a:xfrm>
          <a:prstGeom prst="rect">
            <a:avLst/>
          </a:prstGeom>
        </p:spPr>
      </p:pic>
    </p:spTree>
    <p:extLst>
      <p:ext uri="{BB962C8B-B14F-4D97-AF65-F5344CB8AC3E}">
        <p14:creationId xmlns:p14="http://schemas.microsoft.com/office/powerpoint/2010/main" val="5624428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sz="quarter" idx="13"/>
              </p:nvPr>
            </p:nvSpPr>
            <p:spPr>
              <a:xfrm>
                <a:off x="0" y="1371600"/>
                <a:ext cx="9144000" cy="5486400"/>
              </a:xfrm>
            </p:spPr>
            <p:txBody>
              <a:bodyPr>
                <a:normAutofit fontScale="92500" lnSpcReduction="10000"/>
              </a:bodyPr>
              <a:lstStyle/>
              <a:p>
                <a:pPr algn="l"/>
                <a:r>
                  <a:rPr lang="en-US" sz="1600" dirty="0" smtClean="0"/>
                  <a:t>Multiplying fractions-</a:t>
                </a:r>
              </a:p>
              <a:p>
                <a:pPr algn="l"/>
                <a:r>
                  <a:rPr lang="en-US" sz="1600" dirty="0" smtClean="0">
                    <a:solidFill>
                      <a:srgbClr val="FC044B"/>
                    </a:solidFill>
                  </a:rPr>
                  <a:t>Step 1</a:t>
                </a:r>
                <a:r>
                  <a:rPr lang="en-US" sz="1600" dirty="0" smtClean="0"/>
                  <a:t>: First multiply the numerator straight across.</a:t>
                </a:r>
              </a:p>
              <a:p>
                <a:pPr algn="l"/>
                <a:r>
                  <a:rPr lang="en-US" sz="1600" dirty="0" smtClean="0">
                    <a:solidFill>
                      <a:srgbClr val="FC044B"/>
                    </a:solidFill>
                  </a:rPr>
                  <a:t>Step 2</a:t>
                </a:r>
                <a:r>
                  <a:rPr lang="en-US" sz="1600" dirty="0" smtClean="0"/>
                  <a:t>: Multiply the denominators straight across.</a:t>
                </a:r>
              </a:p>
              <a:p>
                <a:pPr algn="l"/>
                <a:r>
                  <a:rPr lang="en-US" sz="1600" dirty="0" smtClean="0">
                    <a:solidFill>
                      <a:srgbClr val="FC044B"/>
                    </a:solidFill>
                  </a:rPr>
                  <a:t>Step 3</a:t>
                </a:r>
                <a:r>
                  <a:rPr lang="en-US" sz="1600" dirty="0" smtClean="0"/>
                  <a:t>: Reduce if possible</a:t>
                </a:r>
              </a:p>
              <a:p>
                <a:pPr algn="l"/>
                <a:endParaRPr lang="en-US" sz="1600" dirty="0" smtClean="0"/>
              </a:p>
              <a:p>
                <a:pPr algn="l"/>
                <a:r>
                  <a:rPr lang="en-US" sz="1600" dirty="0" smtClean="0"/>
                  <a:t>Example:</a:t>
                </a:r>
                <a14:m>
                  <m:oMath xmlns:m="http://schemas.openxmlformats.org/officeDocument/2006/math">
                    <m:f>
                      <m:fPr>
                        <m:ctrlPr>
                          <a:rPr lang="en-US" sz="1600" i="1" smtClean="0">
                            <a:latin typeface="Cambria Math"/>
                          </a:rPr>
                        </m:ctrlPr>
                      </m:fPr>
                      <m:num>
                        <m:r>
                          <a:rPr lang="en-US" sz="1600" b="0" i="1" smtClean="0">
                            <a:latin typeface="Cambria Math"/>
                          </a:rPr>
                          <m:t>2</m:t>
                        </m:r>
                      </m:num>
                      <m:den>
                        <m:r>
                          <a:rPr lang="en-US" sz="1600" b="0" i="1" smtClean="0">
                            <a:latin typeface="Cambria Math"/>
                          </a:rPr>
                          <m:t>4</m:t>
                        </m:r>
                      </m:den>
                    </m:f>
                  </m:oMath>
                </a14:m>
                <a:r>
                  <a:rPr lang="en-US" sz="1600" dirty="0" smtClean="0"/>
                  <a:t>•</a:t>
                </a:r>
                <a14:m>
                  <m:oMath xmlns:m="http://schemas.openxmlformats.org/officeDocument/2006/math">
                    <m:f>
                      <m:fPr>
                        <m:ctrlPr>
                          <a:rPr lang="en-US" sz="1600" i="1" dirty="0" smtClean="0">
                            <a:latin typeface="Cambria Math"/>
                          </a:rPr>
                        </m:ctrlPr>
                      </m:fPr>
                      <m:num>
                        <m:r>
                          <a:rPr lang="en-US" sz="1600" b="0" i="1" dirty="0" smtClean="0">
                            <a:latin typeface="Cambria Math"/>
                          </a:rPr>
                          <m:t>1</m:t>
                        </m:r>
                      </m:num>
                      <m:den>
                        <m:r>
                          <a:rPr lang="en-US" sz="1600" b="0" i="1" dirty="0" smtClean="0">
                            <a:latin typeface="Cambria Math"/>
                          </a:rPr>
                          <m:t>5</m:t>
                        </m:r>
                      </m:den>
                    </m:f>
                  </m:oMath>
                </a14:m>
                <a:r>
                  <a:rPr lang="en-US" sz="1600" dirty="0" smtClean="0"/>
                  <a:t>+</a:t>
                </a:r>
                <a14:m>
                  <m:oMath xmlns:m="http://schemas.openxmlformats.org/officeDocument/2006/math">
                    <m:f>
                      <m:fPr>
                        <m:ctrlPr>
                          <a:rPr lang="en-US" sz="1600" i="1" dirty="0" smtClean="0">
                            <a:latin typeface="Cambria Math"/>
                          </a:rPr>
                        </m:ctrlPr>
                      </m:fPr>
                      <m:num>
                        <m:r>
                          <a:rPr lang="en-US" sz="1600" b="0" i="1" dirty="0" smtClean="0">
                            <a:latin typeface="Cambria Math"/>
                          </a:rPr>
                          <m:t>2</m:t>
                        </m:r>
                      </m:num>
                      <m:den>
                        <m:r>
                          <a:rPr lang="en-US" sz="1600" b="0" i="1" dirty="0" smtClean="0">
                            <a:latin typeface="Cambria Math"/>
                          </a:rPr>
                          <m:t>20</m:t>
                        </m:r>
                      </m:den>
                    </m:f>
                  </m:oMath>
                </a14:m>
                <a:endParaRPr lang="en-US" sz="1600" dirty="0" smtClean="0"/>
              </a:p>
              <a:p>
                <a:pPr algn="l"/>
                <a:endParaRPr lang="en-US" sz="1600" dirty="0"/>
              </a:p>
              <a:p>
                <a:pPr algn="l"/>
                <a:endParaRPr lang="en-US" sz="1600" dirty="0" smtClean="0"/>
              </a:p>
              <a:p>
                <a:pPr algn="l"/>
                <a:endParaRPr lang="en-US" sz="1600" dirty="0"/>
              </a:p>
              <a:p>
                <a:pPr algn="l"/>
                <a:r>
                  <a:rPr lang="en-US" sz="1600" dirty="0" smtClean="0"/>
                  <a:t>Dividing fractions-</a:t>
                </a:r>
              </a:p>
              <a:p>
                <a:pPr algn="l"/>
                <a:r>
                  <a:rPr lang="en-US" sz="1600" dirty="0" smtClean="0">
                    <a:solidFill>
                      <a:srgbClr val="FC044B"/>
                    </a:solidFill>
                  </a:rPr>
                  <a:t>Step 1</a:t>
                </a:r>
                <a:r>
                  <a:rPr lang="en-US" sz="1600" dirty="0" smtClean="0"/>
                  <a:t>: Turn the </a:t>
                </a:r>
                <a:r>
                  <a:rPr lang="en-US" sz="1600" dirty="0" smtClean="0"/>
                  <a:t>second fraction to a reciprocal</a:t>
                </a:r>
                <a:r>
                  <a:rPr lang="en-US" sz="1600" dirty="0" smtClean="0"/>
                  <a:t>.</a:t>
                </a:r>
              </a:p>
              <a:p>
                <a:pPr algn="l"/>
                <a:r>
                  <a:rPr lang="en-US" sz="1600" dirty="0" smtClean="0">
                    <a:solidFill>
                      <a:srgbClr val="FC044B"/>
                    </a:solidFill>
                  </a:rPr>
                  <a:t>Step 2</a:t>
                </a:r>
                <a:r>
                  <a:rPr lang="en-US" sz="1600" dirty="0" smtClean="0"/>
                  <a:t>: Multiply the fraction and the reciprocals together </a:t>
                </a:r>
              </a:p>
              <a:p>
                <a:pPr algn="l"/>
                <a:r>
                  <a:rPr lang="en-US" sz="1600" dirty="0" smtClean="0">
                    <a:solidFill>
                      <a:srgbClr val="FC044B"/>
                    </a:solidFill>
                  </a:rPr>
                  <a:t>Step 3</a:t>
                </a:r>
                <a:r>
                  <a:rPr lang="en-US" sz="1600" dirty="0" smtClean="0"/>
                  <a:t>: Simplify if possible. </a:t>
                </a:r>
              </a:p>
              <a:p>
                <a:pPr algn="l"/>
                <a:endParaRPr lang="en-US" sz="1600" dirty="0"/>
              </a:p>
              <a:p>
                <a:pPr algn="l"/>
                <a:r>
                  <a:rPr lang="en-US" sz="1600" dirty="0" smtClean="0"/>
                  <a:t>MULTIPLYING AND DIVIDIN FRACTIONS WITH MIXED NUMBERS!</a:t>
                </a:r>
              </a:p>
              <a:p>
                <a:pPr algn="l"/>
                <a:r>
                  <a:rPr lang="en-US" sz="1600" dirty="0" smtClean="0"/>
                  <a:t>There is only really one more step. 2</a:t>
                </a:r>
                <a14:m>
                  <m:oMath xmlns:m="http://schemas.openxmlformats.org/officeDocument/2006/math">
                    <m:f>
                      <m:fPr>
                        <m:ctrlPr>
                          <a:rPr lang="en-US" sz="1600" i="1" smtClean="0">
                            <a:latin typeface="Cambria Math"/>
                          </a:rPr>
                        </m:ctrlPr>
                      </m:fPr>
                      <m:num>
                        <m:r>
                          <a:rPr lang="en-US" sz="1600" b="0" i="1" smtClean="0">
                            <a:latin typeface="Cambria Math"/>
                          </a:rPr>
                          <m:t>2</m:t>
                        </m:r>
                      </m:num>
                      <m:den>
                        <m:r>
                          <a:rPr lang="en-US" sz="1600" b="0" i="1" smtClean="0">
                            <a:latin typeface="Cambria Math"/>
                          </a:rPr>
                          <m:t>4</m:t>
                        </m:r>
                      </m:den>
                    </m:f>
                  </m:oMath>
                </a14:m>
                <a:r>
                  <a:rPr lang="en-US" sz="1600" dirty="0" smtClean="0"/>
                  <a:t> Using this fraction you would multiply the 4 to the mixed number (2)</a:t>
                </a:r>
              </a:p>
              <a:p>
                <a:pPr algn="l"/>
                <a:r>
                  <a:rPr lang="en-US" sz="1600" dirty="0" smtClean="0"/>
                  <a:t>With the product (8) You would add 8 to the numerator and would get 10. You will keep the </a:t>
                </a:r>
                <a:r>
                  <a:rPr lang="en-US" sz="1600" dirty="0" err="1" smtClean="0"/>
                  <a:t>demnometer</a:t>
                </a:r>
                <a:r>
                  <a:rPr lang="en-US" sz="1600" dirty="0" smtClean="0"/>
                  <a:t> and this will look like, </a:t>
                </a:r>
                <a14:m>
                  <m:oMath xmlns:m="http://schemas.openxmlformats.org/officeDocument/2006/math">
                    <m:f>
                      <m:fPr>
                        <m:ctrlPr>
                          <a:rPr lang="en-US" sz="1600" i="1" smtClean="0">
                            <a:latin typeface="Cambria Math"/>
                          </a:rPr>
                        </m:ctrlPr>
                      </m:fPr>
                      <m:num>
                        <m:r>
                          <a:rPr lang="en-US" sz="1600" b="0" i="1" smtClean="0">
                            <a:latin typeface="Cambria Math"/>
                          </a:rPr>
                          <m:t>10</m:t>
                        </m:r>
                      </m:num>
                      <m:den>
                        <m:r>
                          <a:rPr lang="en-US" sz="1600" b="0" i="1" smtClean="0">
                            <a:latin typeface="Cambria Math"/>
                          </a:rPr>
                          <m:t>4</m:t>
                        </m:r>
                      </m:den>
                    </m:f>
                  </m:oMath>
                </a14:m>
                <a:endParaRPr lang="en-US" sz="1600" dirty="0" smtClean="0"/>
              </a:p>
            </p:txBody>
          </p:sp>
        </mc:Choice>
        <mc:Fallback>
          <p:sp>
            <p:nvSpPr>
              <p:cNvPr id="3" name="Content Placeholder 2"/>
              <p:cNvSpPr>
                <a:spLocks noGrp="1" noRot="1" noChangeAspect="1" noMove="1" noResize="1" noEditPoints="1" noAdjustHandles="1" noChangeArrowheads="1" noChangeShapeType="1" noTextEdit="1"/>
              </p:cNvSpPr>
              <p:nvPr>
                <p:ph sz="quarter" idx="13"/>
              </p:nvPr>
            </p:nvSpPr>
            <p:spPr>
              <a:xfrm>
                <a:off x="0" y="1371600"/>
                <a:ext cx="9144000" cy="5486400"/>
              </a:xfrm>
              <a:blipFill rotWithShape="1">
                <a:blip r:embed="rId2"/>
                <a:stretch>
                  <a:fillRect l="-200" t="-667"/>
                </a:stretch>
              </a:blipFill>
            </p:spPr>
            <p:txBody>
              <a:bodyPr/>
              <a:lstStyle/>
              <a:p>
                <a:r>
                  <a:rPr lang="en-US">
                    <a:noFill/>
                  </a:rPr>
                  <a:t> </a:t>
                </a:r>
              </a:p>
            </p:txBody>
          </p:sp>
        </mc:Fallback>
      </mc:AlternateContent>
      <p:sp>
        <p:nvSpPr>
          <p:cNvPr id="2" name="Title 1"/>
          <p:cNvSpPr>
            <a:spLocks noGrp="1"/>
          </p:cNvSpPr>
          <p:nvPr>
            <p:ph type="title"/>
          </p:nvPr>
        </p:nvSpPr>
        <p:spPr>
          <a:xfrm rot="10800000" flipV="1">
            <a:off x="2514600" y="0"/>
            <a:ext cx="4114800" cy="1295400"/>
          </a:xfrm>
        </p:spPr>
        <p:txBody>
          <a:bodyPr>
            <a:normAutofit/>
          </a:bodyPr>
          <a:lstStyle/>
          <a:p>
            <a:r>
              <a:rPr lang="en-US" dirty="0" smtClean="0">
                <a:solidFill>
                  <a:srgbClr val="FF0066"/>
                </a:solidFill>
              </a:rPr>
              <a:t>Illustrated fractions</a:t>
            </a:r>
            <a:br>
              <a:rPr lang="en-US" dirty="0" smtClean="0">
                <a:solidFill>
                  <a:srgbClr val="FF0066"/>
                </a:solidFill>
              </a:rPr>
            </a:br>
            <a:r>
              <a:rPr lang="en-US" dirty="0" smtClean="0">
                <a:solidFill>
                  <a:srgbClr val="FF0066"/>
                </a:solidFill>
              </a:rPr>
              <a:t>multiplying and dividing fractions</a:t>
            </a:r>
            <a:endParaRPr lang="en-US" dirty="0">
              <a:solidFill>
                <a:srgbClr val="FF0066"/>
              </a:solidFill>
            </a:endParaRPr>
          </a:p>
        </p:txBody>
      </p:sp>
    </p:spTree>
    <p:extLst>
      <p:ext uri="{BB962C8B-B14F-4D97-AF65-F5344CB8AC3E}">
        <p14:creationId xmlns:p14="http://schemas.microsoft.com/office/powerpoint/2010/main" val="130127072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lackTie">
  <a:themeElements>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Black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BlackTie">
      <a:fillStyleLst>
        <a:solidFill>
          <a:schemeClr val="phClr"/>
        </a:solidFill>
        <a:gradFill rotWithShape="1">
          <a:gsLst>
            <a:gs pos="0">
              <a:schemeClr val="phClr">
                <a:tint val="45000"/>
                <a:satMod val="220000"/>
              </a:schemeClr>
            </a:gs>
            <a:gs pos="30000">
              <a:schemeClr val="phClr">
                <a:tint val="61000"/>
                <a:satMod val="220000"/>
              </a:schemeClr>
            </a:gs>
            <a:gs pos="45000">
              <a:schemeClr val="phClr">
                <a:tint val="66000"/>
                <a:satMod val="240000"/>
              </a:schemeClr>
            </a:gs>
            <a:gs pos="55000">
              <a:schemeClr val="phClr">
                <a:tint val="66000"/>
                <a:satMod val="220000"/>
              </a:schemeClr>
            </a:gs>
            <a:gs pos="73000">
              <a:schemeClr val="phClr">
                <a:tint val="61000"/>
                <a:satMod val="220000"/>
              </a:schemeClr>
            </a:gs>
            <a:gs pos="100000">
              <a:schemeClr val="phClr">
                <a:tint val="45000"/>
                <a:satMod val="220000"/>
              </a:schemeClr>
            </a:gs>
          </a:gsLst>
          <a:lin ang="950000" scaled="1"/>
        </a:gradFill>
        <a:gradFill rotWithShape="1">
          <a:gsLst>
            <a:gs pos="0">
              <a:schemeClr val="phClr">
                <a:shade val="63000"/>
                <a:satMod val="110000"/>
              </a:schemeClr>
            </a:gs>
            <a:gs pos="30000">
              <a:schemeClr val="phClr">
                <a:shade val="90000"/>
                <a:satMod val="120000"/>
              </a:schemeClr>
            </a:gs>
            <a:gs pos="45000">
              <a:schemeClr val="phClr">
                <a:shade val="100000"/>
                <a:satMod val="128000"/>
              </a:schemeClr>
            </a:gs>
            <a:gs pos="55000">
              <a:schemeClr val="phClr">
                <a:shade val="100000"/>
                <a:satMod val="128000"/>
              </a:schemeClr>
            </a:gs>
            <a:gs pos="73000">
              <a:schemeClr val="phClr">
                <a:shade val="90000"/>
                <a:satMod val="120000"/>
              </a:schemeClr>
            </a:gs>
            <a:gs pos="100000">
              <a:schemeClr val="phClr">
                <a:shade val="63000"/>
                <a:satMod val="11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7150" dist="38100" dir="5400000" algn="br" rotWithShape="0">
              <a:srgbClr val="000000">
                <a:alpha val="57000"/>
              </a:srgbClr>
            </a:outerShdw>
          </a:effectLst>
          <a:scene3d>
            <a:camera prst="orthographicFront">
              <a:rot lat="0" lon="0" rev="0"/>
            </a:camera>
            <a:lightRig rig="twoPt" dir="t">
              <a:rot lat="0" lon="0" rev="1800000"/>
            </a:lightRig>
          </a:scene3d>
          <a:sp3d>
            <a:bevelT w="44450" h="31750" prst="coolSlant"/>
          </a:sp3d>
        </a:effectStyle>
      </a:effectStyleLst>
      <a:bgFillStyleLst>
        <a:solidFill>
          <a:schemeClr val="phClr"/>
        </a:solidFill>
        <a:blipFill rotWithShape="1">
          <a:blip xmlns:r="http://schemas.openxmlformats.org/officeDocument/2006/relationships" r:embed="rId1">
            <a:duotone>
              <a:schemeClr val="phClr">
                <a:tint val="95000"/>
              </a:schemeClr>
              <a:schemeClr val="phClr">
                <a:shade val="20000"/>
              </a:schemeClr>
            </a:duotone>
          </a:blip>
          <a:stretch/>
        </a:blipFill>
        <a:gradFill rotWithShape="1">
          <a:gsLst>
            <a:gs pos="0">
              <a:schemeClr val="phClr">
                <a:tint val="40000"/>
                <a:satMod val="350000"/>
              </a:schemeClr>
            </a:gs>
            <a:gs pos="40000">
              <a:schemeClr val="phClr">
                <a:tint val="45000"/>
                <a:shade val="99000"/>
                <a:satMod val="350000"/>
              </a:schemeClr>
            </a:gs>
            <a:gs pos="100000">
              <a:schemeClr val="phClr">
                <a:shade val="30000"/>
                <a:satMod val="255000"/>
              </a:schemeClr>
            </a:gs>
          </a:gsLst>
          <a:path path="circle">
            <a:fillToRect l="50000" t="-80000" r="50000" b="18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Black Tie</Template>
  <TotalTime>242</TotalTime>
  <Words>1113</Words>
  <Application>Microsoft Office PowerPoint</Application>
  <PresentationFormat>On-screen Show (4:3)</PresentationFormat>
  <Paragraphs>103</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BlackTie</vt:lpstr>
      <vt:lpstr>Illustrated FRACTIONS</vt:lpstr>
      <vt:lpstr>Illustrated fractions  </vt:lpstr>
      <vt:lpstr>Illustrated fractions</vt:lpstr>
      <vt:lpstr>Illustrated fractions   Reducing                </vt:lpstr>
      <vt:lpstr>Illustrated Fractions Reducing (practice problems)</vt:lpstr>
      <vt:lpstr>ILLUSTRATED FRACTIONS  Mixed numbers and improper fractions </vt:lpstr>
      <vt:lpstr>Illustrated fractions  mixed numbers and improper fractions</vt:lpstr>
      <vt:lpstr>Illustrated fractions  reciprocals</vt:lpstr>
      <vt:lpstr>Illustrated fractions multiplying and dividing fractions</vt:lpstr>
      <vt:lpstr>Illustrated fraction adding and subtracting</vt:lpstr>
      <vt:lpstr>ILLISTRATED FRACTIONS  COMMON DENOMINATORS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Illustrated FRACTIONS</dc:title>
  <dc:creator>Administrator</dc:creator>
  <cp:lastModifiedBy>Administrator</cp:lastModifiedBy>
  <cp:revision>32</cp:revision>
  <dcterms:created xsi:type="dcterms:W3CDTF">2012-10-25T12:44:33Z</dcterms:created>
  <dcterms:modified xsi:type="dcterms:W3CDTF">2012-11-12T19:50:12Z</dcterms:modified>
</cp:coreProperties>
</file>