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72" r:id="rId10"/>
    <p:sldId id="264" r:id="rId11"/>
    <p:sldId id="275" r:id="rId12"/>
    <p:sldId id="265" r:id="rId13"/>
    <p:sldId id="268" r:id="rId14"/>
    <p:sldId id="267" r:id="rId15"/>
    <p:sldId id="269" r:id="rId16"/>
    <p:sldId id="270" r:id="rId17"/>
    <p:sldId id="271" r:id="rId18"/>
    <p:sldId id="273" r:id="rId19"/>
    <p:sldId id="274" r:id="rId20"/>
  </p:sldIdLst>
  <p:sldSz cx="9144000" cy="6858000" type="screen4x3"/>
  <p:notesSz cx="6858000" cy="9144000"/>
  <p:custShowLst>
    <p:custShow name="Custom Show 1" id="0">
      <p:sldLst>
        <p:sld r:id="rId2"/>
        <p:sld r:id="rId4"/>
        <p:sld r:id="rId5"/>
        <p:sld r:id="rId6"/>
        <p:sld r:id="rId7"/>
        <p:sld r:id="rId8"/>
        <p:sld r:id="rId9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66FF"/>
    <a:srgbClr val="FF9933"/>
    <a:srgbClr val="CC00FF"/>
    <a:srgbClr val="FFFF00"/>
    <a:srgbClr val="FF505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40" autoAdjust="0"/>
    <p:restoredTop sz="86387" autoAdjust="0"/>
  </p:normalViewPr>
  <p:slideViewPr>
    <p:cSldViewPr>
      <p:cViewPr varScale="1">
        <p:scale>
          <a:sx n="109" d="100"/>
          <a:sy n="109" d="100"/>
        </p:scale>
        <p:origin x="-2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0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CB191-1238-4D1F-AA5D-E212E07A8509}" type="datetimeFigureOut">
              <a:rPr lang="en-US" smtClean="0"/>
              <a:t>11/12/2012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A26A7-18B2-43AF-8425-7BBD443F8F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419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A26A7-18B2-43AF-8425-7BBD443F8F7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403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06D91-91E5-4E1C-B7E3-1604ABAB6D3F}" type="datetime1">
              <a:rPr lang="en-US" smtClean="0"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55B52-AFF9-4A1E-AC0C-AF37B2CC0560}" type="datetime1">
              <a:rPr lang="en-US" smtClean="0"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97A92-DB97-4561-B20E-3E7B581BE7E0}" type="datetime1">
              <a:rPr lang="en-US" smtClean="0"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FA1DF-8C4B-41F5-BF38-0142C956A329}" type="datetime1">
              <a:rPr lang="en-US" smtClean="0"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E55C-CB02-4D18-86F5-89F3E0CB0F20}" type="datetime1">
              <a:rPr lang="en-US" smtClean="0"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2222-9602-4640-9F98-345EFB67F433}" type="datetime1">
              <a:rPr lang="en-US" smtClean="0"/>
              <a:t>11/12/2012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0344-0A79-4E49-BCE6-87DE5135F953}" type="datetime1">
              <a:rPr lang="en-US" smtClean="0"/>
              <a:t>11/12/2012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8D04-6F8E-467D-8233-5C6F25B4559D}" type="datetime1">
              <a:rPr lang="en-US" smtClean="0"/>
              <a:t>11/12/2012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BD58B-B591-4944-AE8B-FF7DF96A9AB4}" type="datetime1">
              <a:rPr lang="en-US" smtClean="0"/>
              <a:t>11/12/2012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174F-AAAD-458E-97A7-B83175728354}" type="datetime1">
              <a:rPr lang="en-US" smtClean="0"/>
              <a:t>11/12/2012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1C929-D989-48C6-AD3B-161D6774603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31A9941-4636-4A95-8D38-5002F99B3241}" type="datetime1">
              <a:rPr lang="en-US" smtClean="0"/>
              <a:t>11/12/2012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751C929-D989-48C6-AD3B-161D67746035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73949C0-EC80-4637-9DC9-1F2F172257AD}" type="datetime1">
              <a:rPr lang="en-US" smtClean="0"/>
              <a:t>11/12/2012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751C929-D989-48C6-AD3B-161D6774603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8077200" cy="3276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 &amp; A Step by step Fractions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 Madison Stover &amp; Analese Farr</a:t>
            </a:r>
            <a:endParaRPr lang="en-US" dirty="0"/>
          </a:p>
        </p:txBody>
      </p:sp>
      <p:pic>
        <p:nvPicPr>
          <p:cNvPr id="1026" name="Picture 2" descr="C:\Users\180029\AppData\Local\Microsoft\Windows\Temporary Internet Files\Content.IE5\SOR1NHCN\MC90043820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72152">
            <a:off x="7212476" y="383609"/>
            <a:ext cx="1825625" cy="123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0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55448"/>
            <a:ext cx="6553200" cy="1252728"/>
          </a:xfrm>
        </p:spPr>
        <p:txBody>
          <a:bodyPr/>
          <a:lstStyle/>
          <a:p>
            <a:r>
              <a:rPr lang="en-US" dirty="0" smtClean="0"/>
              <a:t>Examples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1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1/3         2/5           2/15 </a:t>
            </a:r>
          </a:p>
          <a:p>
            <a:pPr marL="118872" indent="0">
              <a:buNone/>
            </a:pPr>
            <a:r>
              <a:rPr lang="en-US" dirty="0">
                <a:solidFill>
                  <a:srgbClr val="FFC000"/>
                </a:solidFill>
              </a:rPr>
              <a:t> </a:t>
            </a:r>
            <a:endParaRPr lang="en-US" dirty="0" smtClean="0">
              <a:solidFill>
                <a:srgbClr val="FFC000"/>
              </a:solidFill>
            </a:endParaRPr>
          </a:p>
          <a:p>
            <a:pPr marL="118872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First </a:t>
            </a:r>
            <a:r>
              <a:rPr lang="en-US" dirty="0">
                <a:solidFill>
                  <a:srgbClr val="FFC000"/>
                </a:solidFill>
              </a:rPr>
              <a:t>I</a:t>
            </a:r>
            <a:r>
              <a:rPr lang="en-US" dirty="0" smtClean="0">
                <a:solidFill>
                  <a:srgbClr val="FFC000"/>
                </a:solidFill>
              </a:rPr>
              <a:t> multiplied  the numerators which came to 2.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Then I multiplied the denominators which came to 15</a:t>
            </a:r>
          </a:p>
          <a:p>
            <a:pPr marL="118872" indent="0">
              <a:buNone/>
            </a:pP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Then I looked and I couldn’t reduce. 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     2/5    ½           2/10         1/5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First I multiplied the numerators which is 2 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Then I multiplied the denominators to 10 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FFC000"/>
                </a:solidFill>
              </a:rPr>
              <a:t>Then I looked to see if I could reduce which I can reduce to 1/5 (       2)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4" name="Multiply 3"/>
          <p:cNvSpPr/>
          <p:nvPr/>
        </p:nvSpPr>
        <p:spPr>
          <a:xfrm>
            <a:off x="914400" y="1667692"/>
            <a:ext cx="685800" cy="457200"/>
          </a:xfrm>
          <a:prstGeom prst="mathMultiply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Equal 4"/>
          <p:cNvSpPr/>
          <p:nvPr/>
        </p:nvSpPr>
        <p:spPr>
          <a:xfrm>
            <a:off x="2516777" y="1589315"/>
            <a:ext cx="533400" cy="613954"/>
          </a:xfrm>
          <a:prstGeom prst="mathEqual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Multiply 5"/>
          <p:cNvSpPr/>
          <p:nvPr/>
        </p:nvSpPr>
        <p:spPr>
          <a:xfrm>
            <a:off x="1028700" y="3962400"/>
            <a:ext cx="457200" cy="609600"/>
          </a:xfrm>
          <a:prstGeom prst="mathMultiply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Equal 6"/>
          <p:cNvSpPr/>
          <p:nvPr/>
        </p:nvSpPr>
        <p:spPr>
          <a:xfrm>
            <a:off x="1926226" y="4077789"/>
            <a:ext cx="649877" cy="457200"/>
          </a:xfrm>
          <a:prstGeom prst="mathEqual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Equal 7"/>
          <p:cNvSpPr/>
          <p:nvPr/>
        </p:nvSpPr>
        <p:spPr>
          <a:xfrm>
            <a:off x="3429000" y="3971110"/>
            <a:ext cx="609600" cy="563880"/>
          </a:xfrm>
          <a:prstGeom prst="mathEqual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Division 8"/>
          <p:cNvSpPr/>
          <p:nvPr/>
        </p:nvSpPr>
        <p:spPr>
          <a:xfrm>
            <a:off x="2514600" y="5943600"/>
            <a:ext cx="609600" cy="533400"/>
          </a:xfrm>
          <a:prstGeom prst="mathDivid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3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143000"/>
          </a:xfrm>
        </p:spPr>
        <p:txBody>
          <a:bodyPr/>
          <a:lstStyle/>
          <a:p>
            <a:r>
              <a:rPr lang="en-US" dirty="0" smtClean="0"/>
              <a:t>Extra Problems-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257799"/>
          </a:xfrm>
        </p:spPr>
        <p:txBody>
          <a:bodyPr/>
          <a:lstStyle/>
          <a:p>
            <a:r>
              <a:rPr lang="en-US" dirty="0" smtClean="0"/>
              <a:t>1\5         1/8 =</a:t>
            </a:r>
          </a:p>
          <a:p>
            <a:r>
              <a:rPr lang="en-US" dirty="0" smtClean="0"/>
              <a:t>                                                  1/9       9/11</a:t>
            </a:r>
          </a:p>
          <a:p>
            <a:r>
              <a:rPr lang="en-US" dirty="0"/>
              <a:t> </a:t>
            </a:r>
            <a:r>
              <a:rPr lang="en-US" dirty="0" smtClean="0"/>
              <a:t>              2\9    3\6                                             6/8       ½</a:t>
            </a:r>
          </a:p>
          <a:p>
            <a:r>
              <a:rPr lang="en-US" dirty="0" smtClean="0"/>
              <a:t>1\6        9\11 </a:t>
            </a:r>
          </a:p>
          <a:p>
            <a:r>
              <a:rPr lang="en-US" dirty="0" smtClean="0"/>
              <a:t>                                        5\6      2\9</a:t>
            </a:r>
          </a:p>
          <a:p>
            <a:endParaRPr lang="en-US" dirty="0"/>
          </a:p>
          <a:p>
            <a:r>
              <a:rPr lang="en-US" dirty="0" smtClean="0"/>
              <a:t>        2\9      9\12</a:t>
            </a:r>
          </a:p>
          <a:p>
            <a:r>
              <a:rPr lang="en-US" dirty="0" smtClean="0"/>
              <a:t>                                                              4\6       5\9</a:t>
            </a:r>
            <a:endParaRPr lang="en-US" dirty="0"/>
          </a:p>
          <a:p>
            <a:pPr marL="2048256" lvl="8" indent="0">
              <a:buNone/>
            </a:pPr>
            <a:r>
              <a:rPr lang="en-US" sz="2800" dirty="0" smtClean="0"/>
              <a:t>4\14         9\16</a:t>
            </a:r>
            <a:endParaRPr lang="en-US" sz="2800" dirty="0"/>
          </a:p>
          <a:p>
            <a:pPr marL="2048256" lvl="8" indent="0">
              <a:buNone/>
            </a:pPr>
            <a:r>
              <a:rPr lang="en-US" sz="2800" dirty="0" smtClean="0"/>
              <a:t>					6\8         6\9</a:t>
            </a:r>
          </a:p>
        </p:txBody>
      </p:sp>
      <p:sp>
        <p:nvSpPr>
          <p:cNvPr id="4" name="Multiply 3"/>
          <p:cNvSpPr/>
          <p:nvPr/>
        </p:nvSpPr>
        <p:spPr>
          <a:xfrm>
            <a:off x="1066800" y="1585732"/>
            <a:ext cx="609600" cy="457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Multiply 4"/>
          <p:cNvSpPr/>
          <p:nvPr/>
        </p:nvSpPr>
        <p:spPr>
          <a:xfrm>
            <a:off x="6096000" y="4800600"/>
            <a:ext cx="457200" cy="7620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ultiply 5"/>
          <p:cNvSpPr/>
          <p:nvPr/>
        </p:nvSpPr>
        <p:spPr>
          <a:xfrm>
            <a:off x="2629395" y="5334000"/>
            <a:ext cx="762000" cy="6858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ultiply 6"/>
          <p:cNvSpPr/>
          <p:nvPr/>
        </p:nvSpPr>
        <p:spPr>
          <a:xfrm>
            <a:off x="7315200" y="2310927"/>
            <a:ext cx="457200" cy="763979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ultiply 7"/>
          <p:cNvSpPr/>
          <p:nvPr/>
        </p:nvSpPr>
        <p:spPr>
          <a:xfrm>
            <a:off x="989610" y="3049176"/>
            <a:ext cx="609600" cy="6096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ultiply 8"/>
          <p:cNvSpPr/>
          <p:nvPr/>
        </p:nvSpPr>
        <p:spPr>
          <a:xfrm>
            <a:off x="4876800" y="2042932"/>
            <a:ext cx="685800" cy="54786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ultiply 9"/>
          <p:cNvSpPr/>
          <p:nvPr/>
        </p:nvSpPr>
        <p:spPr>
          <a:xfrm>
            <a:off x="1676400" y="4490852"/>
            <a:ext cx="457200" cy="457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Multiply 10"/>
          <p:cNvSpPr/>
          <p:nvPr/>
        </p:nvSpPr>
        <p:spPr>
          <a:xfrm>
            <a:off x="4191000" y="3383664"/>
            <a:ext cx="533400" cy="6096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ultiply 11"/>
          <p:cNvSpPr/>
          <p:nvPr/>
        </p:nvSpPr>
        <p:spPr>
          <a:xfrm>
            <a:off x="7086600" y="5941621"/>
            <a:ext cx="457200" cy="6096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Multiply 12"/>
          <p:cNvSpPr/>
          <p:nvPr/>
        </p:nvSpPr>
        <p:spPr>
          <a:xfrm>
            <a:off x="2209800" y="2514600"/>
            <a:ext cx="419595" cy="457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80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56388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Division and reciprocals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AutoNum type="arabicPeriod"/>
            </a:pPr>
            <a:r>
              <a:rPr lang="en-US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Turn the 2</a:t>
            </a:r>
            <a:r>
              <a:rPr lang="en-US" baseline="300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nd</a:t>
            </a:r>
            <a:r>
              <a:rPr lang="en-US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 fraction upside down(how you do a reciprocal</a:t>
            </a:r>
            <a:r>
              <a:rPr lang="en-US" dirty="0" smtClean="0">
                <a:solidFill>
                  <a:schemeClr val="tx2">
                    <a:lumMod val="85000"/>
                    <a:lumOff val="15000"/>
                  </a:schemeClr>
                </a:solidFill>
                <a:sym typeface="Wingdings" pitchFamily="2" charset="2"/>
              </a:rPr>
              <a:t>)</a:t>
            </a:r>
            <a:endParaRPr lang="en-US" dirty="0" smtClean="0">
              <a:solidFill>
                <a:schemeClr val="tx2">
                  <a:lumMod val="85000"/>
                  <a:lumOff val="15000"/>
                </a:schemeClr>
              </a:solidFill>
            </a:endParaRPr>
          </a:p>
          <a:p>
            <a:pPr marL="633222" indent="-514350">
              <a:buAutoNum type="arabicPeriod"/>
            </a:pPr>
            <a:r>
              <a:rPr lang="en-US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Multiply the fraction by the reciprocal </a:t>
            </a:r>
          </a:p>
          <a:p>
            <a:pPr marL="633222" indent="-514350">
              <a:buAutoNum type="arabicPeriod"/>
            </a:pPr>
            <a:r>
              <a:rPr lang="en-US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Simplify if possible </a:t>
            </a:r>
          </a:p>
          <a:p>
            <a:pPr marL="118872" indent="0">
              <a:buNone/>
            </a:pPr>
            <a:r>
              <a:rPr lang="en-US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1/2     1/6       ½      6/1         6/2 = 3</a:t>
            </a:r>
          </a:p>
        </p:txBody>
      </p:sp>
      <p:sp>
        <p:nvSpPr>
          <p:cNvPr id="4" name="Division 3"/>
          <p:cNvSpPr/>
          <p:nvPr/>
        </p:nvSpPr>
        <p:spPr>
          <a:xfrm>
            <a:off x="1143000" y="3962400"/>
            <a:ext cx="381000" cy="360426"/>
          </a:xfrm>
          <a:prstGeom prst="mathDivid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5" name="Equal 4"/>
          <p:cNvSpPr/>
          <p:nvPr/>
        </p:nvSpPr>
        <p:spPr>
          <a:xfrm>
            <a:off x="2084832" y="3865626"/>
            <a:ext cx="457200" cy="457200"/>
          </a:xfrm>
          <a:prstGeom prst="mathEqual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6" name="Multiply 5"/>
          <p:cNvSpPr/>
          <p:nvPr/>
        </p:nvSpPr>
        <p:spPr>
          <a:xfrm>
            <a:off x="2967228" y="3832860"/>
            <a:ext cx="382524" cy="486156"/>
          </a:xfrm>
          <a:prstGeom prst="mathMultiply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7" name="Equal 6"/>
          <p:cNvSpPr/>
          <p:nvPr/>
        </p:nvSpPr>
        <p:spPr>
          <a:xfrm>
            <a:off x="4090416" y="3861816"/>
            <a:ext cx="609600" cy="457200"/>
          </a:xfrm>
          <a:prstGeom prst="mathEqual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65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Sections 3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" dirty="0" smtClean="0"/>
              <a:t>No lie</a:t>
            </a:r>
            <a:endParaRPr lang="en-US" sz="200" dirty="0"/>
          </a:p>
        </p:txBody>
      </p:sp>
    </p:spTree>
    <p:extLst>
      <p:ext uri="{BB962C8B-B14F-4D97-AF65-F5344CB8AC3E}">
        <p14:creationId xmlns:p14="http://schemas.microsoft.com/office/powerpoint/2010/main" val="133616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6.38298E-7 C -0.00591 -0.03192 -0.01285 -0.04233 -0.03056 -0.06568 C -0.03351 -0.06962 -0.03456 -0.07563 -0.03733 -0.08002 C -0.04827 -0.09667 -0.06268 -0.11818 -0.07987 -0.12443 C -0.0856 -0.12905 -0.09688 -0.13853 -0.10261 -0.142 C -0.11164 -0.14732 -0.12223 -0.14478 -0.13195 -0.1457 C -0.14914 -0.1494 -0.16702 -0.15981 -0.18265 -0.17068 C -0.18646 -0.17831 -0.18525 -0.17392 -0.18525 -0.18455 L -0.02119 -0.43849 L 0.28281 -0.12096 L -0.20817 -0.01596 L -0.37865 -0.2877 L -0.45851 0.16535 L -0.004 0.20074 L -0.6066 -0.70676 L -0.8639 -0.38529 L -0.68664 -0.75116 L -0.39862 -0.74931 L -0.32396 -0.74931 " pathEditMode="relative" ptsTypes="fffffff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-9144"/>
            <a:ext cx="69342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ym typeface="Wingdings" pitchFamily="2" charset="2"/>
              </a:rPr>
              <a:t> </a:t>
            </a:r>
            <a:r>
              <a:rPr lang="en-US" sz="9600" dirty="0" smtClean="0">
                <a:sym typeface="Wingdings" pitchFamily="2" charset="2"/>
              </a:rPr>
              <a:t>Adding</a:t>
            </a:r>
            <a:endParaRPr lang="en-US" sz="9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509549"/>
              </p:ext>
            </p:extLst>
          </p:nvPr>
        </p:nvGraphicFramePr>
        <p:xfrm>
          <a:off x="0" y="3722868"/>
          <a:ext cx="8382000" cy="2296932"/>
        </p:xfrm>
        <a:graphic>
          <a:graphicData uri="http://schemas.openxmlformats.org/drawingml/2006/table">
            <a:tbl>
              <a:tblPr/>
              <a:tblGrid>
                <a:gridCol w="2794000"/>
                <a:gridCol w="2794000"/>
                <a:gridCol w="2794000"/>
              </a:tblGrid>
              <a:tr h="76564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564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564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15240" y="1676400"/>
            <a:ext cx="9144000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Step 1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The bottom numbers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(denominators) have to be the same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Step2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Add the top numbers and put the answer over the same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denominator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Step 3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Simplify the fraction</a:t>
            </a:r>
          </a:p>
        </p:txBody>
      </p:sp>
    </p:spTree>
    <p:extLst>
      <p:ext uri="{BB962C8B-B14F-4D97-AF65-F5344CB8AC3E}">
        <p14:creationId xmlns:p14="http://schemas.microsoft.com/office/powerpoint/2010/main" val="325058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55448"/>
            <a:ext cx="6019800" cy="1252728"/>
          </a:xfrm>
        </p:spPr>
        <p:txBody>
          <a:bodyPr/>
          <a:lstStyle/>
          <a:p>
            <a:r>
              <a:rPr lang="en-US" dirty="0" smtClean="0"/>
              <a:t>Examples-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US" dirty="0" smtClean="0"/>
              <a:t>If Rihanna had 12 singles and 1 album </a:t>
            </a:r>
            <a:r>
              <a:rPr lang="en-US" smtClean="0"/>
              <a:t>and Pink  </a:t>
            </a:r>
            <a:r>
              <a:rPr lang="en-US" dirty="0" smtClean="0"/>
              <a:t>had 14 singles and </a:t>
            </a:r>
            <a:r>
              <a:rPr lang="en-US" smtClean="0"/>
              <a:t>2 </a:t>
            </a:r>
            <a:r>
              <a:rPr lang="en-US" smtClean="0"/>
              <a:t>albums </a:t>
            </a:r>
            <a:r>
              <a:rPr lang="en-US" dirty="0" smtClean="0"/>
              <a:t>how many albums and singles do they have together?</a:t>
            </a:r>
          </a:p>
          <a:p>
            <a:pPr marL="118872" indent="0">
              <a:buNone/>
            </a:pPr>
            <a:r>
              <a:rPr lang="en-US" dirty="0" smtClean="0"/>
              <a:t>12/1 +14/1 = 26/2 </a:t>
            </a:r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r>
              <a:rPr lang="en-US" dirty="0" smtClean="0"/>
              <a:t>First I added the singles (numerator) and the albums (denominator) to get 26 singles and 3 albums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74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5448"/>
            <a:ext cx="6477000" cy="1252728"/>
          </a:xfrm>
        </p:spPr>
        <p:txBody>
          <a:bodyPr/>
          <a:lstStyle/>
          <a:p>
            <a:r>
              <a:rPr lang="en-US" dirty="0" smtClean="0"/>
              <a:t>Subtraction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1. Make the denominator the same.</a:t>
            </a:r>
          </a:p>
          <a:p>
            <a:r>
              <a:rPr lang="en-US" dirty="0" smtClean="0"/>
              <a:t>Step 2. First subtract the numerators (put the answer over the same denominator.)</a:t>
            </a:r>
          </a:p>
          <a:p>
            <a:r>
              <a:rPr lang="en-US" dirty="0" smtClean="0"/>
              <a:t>Step 3. If needed simplify the fraction.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66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5448"/>
            <a:ext cx="7391400" cy="1252728"/>
          </a:xfrm>
        </p:spPr>
        <p:txBody>
          <a:bodyPr/>
          <a:lstStyle/>
          <a:p>
            <a:r>
              <a:rPr lang="en-US" dirty="0" smtClean="0"/>
              <a:t>Subtraction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6/8-2/8=4/8 then simplify so 4/8 will change to ½</a:t>
            </a:r>
          </a:p>
          <a:p>
            <a:r>
              <a:rPr lang="en-US" dirty="0" smtClean="0"/>
              <a:t>5/6-7/12</a:t>
            </a:r>
          </a:p>
          <a:p>
            <a:r>
              <a:rPr lang="en-US" dirty="0" smtClean="0"/>
              <a:t>First get common denominators 10/12-7/12</a:t>
            </a:r>
          </a:p>
          <a:p>
            <a:r>
              <a:rPr lang="en-US" dirty="0" smtClean="0"/>
              <a:t>Next subtract the numerators 10/12-7/12=3/12</a:t>
            </a:r>
          </a:p>
          <a:p>
            <a:r>
              <a:rPr lang="en-US" dirty="0" smtClean="0"/>
              <a:t>Then simplify 3/12=1/4 </a:t>
            </a:r>
          </a:p>
        </p:txBody>
      </p:sp>
    </p:spTree>
    <p:extLst>
      <p:ext uri="{BB962C8B-B14F-4D97-AF65-F5344CB8AC3E}">
        <p14:creationId xmlns:p14="http://schemas.microsoft.com/office/powerpoint/2010/main" val="2874857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5448"/>
            <a:ext cx="7924800" cy="1252728"/>
          </a:xfrm>
        </p:spPr>
        <p:txBody>
          <a:bodyPr/>
          <a:lstStyle/>
          <a:p>
            <a:r>
              <a:rPr lang="en-US" dirty="0" smtClean="0"/>
              <a:t>Common Denominators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denominators just means that the denominators in two or more fractions are common or the same.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5380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denominator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by listing multiples for each number </a:t>
            </a:r>
          </a:p>
          <a:p>
            <a:r>
              <a:rPr lang="en-US" dirty="0" smtClean="0"/>
              <a:t>2:2,4,6,8,10,12,14</a:t>
            </a:r>
          </a:p>
          <a:p>
            <a:r>
              <a:rPr lang="en-US" dirty="0" smtClean="0"/>
              <a:t>4:4,8,12,16,20,24,28</a:t>
            </a:r>
          </a:p>
          <a:p>
            <a:r>
              <a:rPr lang="en-US" dirty="0" smtClean="0"/>
              <a:t>The common denominators would be 4,8,12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931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152400"/>
            <a:ext cx="6400800" cy="1255776"/>
          </a:xfrm>
        </p:spPr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/>
          <a:lstStyle/>
          <a:p>
            <a:pPr marL="118872" indent="0">
              <a:buNone/>
            </a:pPr>
            <a:r>
              <a:rPr lang="en-US" sz="4000" dirty="0" smtClean="0"/>
              <a:t>Section 1- </a:t>
            </a:r>
            <a:r>
              <a:rPr lang="en-US" dirty="0" smtClean="0"/>
              <a:t>reducing fractions , Part to whole fractions, part to whole fractions </a:t>
            </a:r>
          </a:p>
          <a:p>
            <a:pPr marL="118872" indent="0">
              <a:buNone/>
            </a:pPr>
            <a:r>
              <a:rPr lang="en-US" sz="4000" dirty="0"/>
              <a:t>S</a:t>
            </a:r>
            <a:r>
              <a:rPr lang="en-US" sz="4000" dirty="0" smtClean="0"/>
              <a:t>ection 2</a:t>
            </a:r>
            <a:r>
              <a:rPr lang="en-US" dirty="0" smtClean="0"/>
              <a:t>-mixed numbers, Division and  reciprocals with fractions, multiplication with fractions </a:t>
            </a:r>
          </a:p>
          <a:p>
            <a:pPr marL="118872" indent="0">
              <a:buNone/>
            </a:pPr>
            <a:r>
              <a:rPr lang="en-US" sz="4000" dirty="0" smtClean="0"/>
              <a:t>Section 3- </a:t>
            </a:r>
            <a:r>
              <a:rPr lang="en-US" sz="3400" dirty="0" smtClean="0"/>
              <a:t>Adding and Subtracting with fractions    </a:t>
            </a:r>
            <a:endParaRPr lang="en-US" sz="4000" dirty="0" smtClean="0"/>
          </a:p>
        </p:txBody>
      </p:sp>
      <p:pic>
        <p:nvPicPr>
          <p:cNvPr id="1027" name="Picture 3" descr="C:\Users\180029\AppData\Local\Microsoft\Windows\Temporary Internet Files\Content.IE5\VVCESEPK\MP90044429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191000"/>
            <a:ext cx="1679636" cy="25164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60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0886"/>
            <a:ext cx="7924800" cy="1252728"/>
          </a:xfrm>
        </p:spPr>
        <p:txBody>
          <a:bodyPr/>
          <a:lstStyle/>
          <a:p>
            <a:r>
              <a:rPr lang="en-US" dirty="0" smtClean="0"/>
              <a:t>Reducing Fractions</a:t>
            </a:r>
            <a:endParaRPr lang="en-US" dirty="0"/>
          </a:p>
        </p:txBody>
      </p:sp>
      <p:pic>
        <p:nvPicPr>
          <p:cNvPr id="2051" name="Picture 3" descr="C:\Users\180029\AppData\Local\Microsoft\Windows\Temporary Internet Files\Content.IE5\VVCESEPK\MC9003918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830" y="3658743"/>
            <a:ext cx="9287310" cy="319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First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</a:rPr>
              <a:t>you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need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</a:rPr>
              <a:t>to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find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</a:rPr>
              <a:t>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</a:rPr>
              <a:t>common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</a:rPr>
              <a:t>factor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Then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</a:rPr>
              <a:t>divide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the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</a:rPr>
              <a:t>numerator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</a:rPr>
              <a:t> and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</a:rPr>
              <a:t> the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denominator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</a:rPr>
              <a:t>by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the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FF"/>
                </a:solidFill>
                <a:effectLst/>
                <a:uLnTx/>
                <a:uFillTx/>
              </a:rPr>
              <a:t>common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factor</a:t>
            </a:r>
          </a:p>
        </p:txBody>
      </p:sp>
    </p:spTree>
    <p:extLst>
      <p:ext uri="{BB962C8B-B14F-4D97-AF65-F5344CB8AC3E}">
        <p14:creationId xmlns:p14="http://schemas.microsoft.com/office/powerpoint/2010/main" val="277533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7620000" cy="1252728"/>
          </a:xfrm>
        </p:spPr>
        <p:txBody>
          <a:bodyPr/>
          <a:lstStyle/>
          <a:p>
            <a:r>
              <a:rPr lang="en-US" dirty="0" smtClean="0"/>
              <a:t>Reducing problems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Hannah had 4 dogs and Madison Erb has 6 dogs.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Hannah has 4 black dogs and </a:t>
            </a:r>
            <a:r>
              <a:rPr lang="en-US" dirty="0">
                <a:solidFill>
                  <a:srgbClr val="7030A0"/>
                </a:solidFill>
              </a:rPr>
              <a:t>M</a:t>
            </a:r>
            <a:r>
              <a:rPr lang="en-US" dirty="0" smtClean="0">
                <a:solidFill>
                  <a:srgbClr val="7030A0"/>
                </a:solidFill>
              </a:rPr>
              <a:t>adison Erb has 6 black dogs 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What is the reduced fraction of Madison’s and Hannah’s dogs?</a:t>
            </a:r>
          </a:p>
        </p:txBody>
      </p:sp>
    </p:spTree>
    <p:extLst>
      <p:ext uri="{BB962C8B-B14F-4D97-AF65-F5344CB8AC3E}">
        <p14:creationId xmlns:p14="http://schemas.microsoft.com/office/powerpoint/2010/main" val="10440253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55448"/>
            <a:ext cx="5943600" cy="1252728"/>
          </a:xfrm>
        </p:spPr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US" dirty="0" smtClean="0">
                <a:solidFill>
                  <a:srgbClr val="0066FF"/>
                </a:solidFill>
              </a:rPr>
              <a:t>Hannah- 4 black dogs 4/10 total dogs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0066FF"/>
                </a:solidFill>
              </a:rPr>
              <a:t>4/10 divided by 2 (numerator and denominator) to get 2/5</a:t>
            </a:r>
            <a:endParaRPr lang="en-US" dirty="0">
              <a:solidFill>
                <a:srgbClr val="0066FF"/>
              </a:solidFill>
            </a:endParaRPr>
          </a:p>
          <a:p>
            <a:pPr marL="118872" indent="0">
              <a:buNone/>
            </a:pPr>
            <a:endParaRPr lang="en-US" dirty="0" smtClean="0">
              <a:solidFill>
                <a:srgbClr val="0066FF"/>
              </a:solidFill>
            </a:endParaRPr>
          </a:p>
          <a:p>
            <a:pPr marL="118872" indent="0">
              <a:buNone/>
            </a:pPr>
            <a:endParaRPr lang="en-US" dirty="0">
              <a:solidFill>
                <a:srgbClr val="0066FF"/>
              </a:solidFill>
            </a:endParaRPr>
          </a:p>
          <a:p>
            <a:pPr marL="118872" indent="0">
              <a:buNone/>
            </a:pPr>
            <a:r>
              <a:rPr lang="en-US" dirty="0" smtClean="0">
                <a:solidFill>
                  <a:srgbClr val="0066FF"/>
                </a:solidFill>
              </a:rPr>
              <a:t>Madison Erb- 6 black dogs 6/10 total dogs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0066FF"/>
                </a:solidFill>
              </a:rPr>
              <a:t>6/10 divided by 2 (both numerator and denominator) 3/5</a:t>
            </a:r>
            <a:endParaRPr lang="en-US" dirty="0">
              <a:solidFill>
                <a:srgbClr val="0066FF"/>
              </a:solidFill>
            </a:endParaRPr>
          </a:p>
          <a:p>
            <a:pPr marL="11887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17473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To Whole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Fractions are part to whole because the denominator is the total. Also, is the same as a whole. The numerator is the part which is how many is out of the whole. </a:t>
            </a:r>
            <a:endParaRPr lang="en-US" dirty="0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33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5600" y="3355848"/>
            <a:ext cx="5867400" cy="1673352"/>
          </a:xfrm>
        </p:spPr>
        <p:txBody>
          <a:bodyPr/>
          <a:lstStyle/>
          <a:p>
            <a:r>
              <a:rPr lang="en-US" dirty="0" smtClean="0"/>
              <a:t>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1828800"/>
            <a:ext cx="6248400" cy="1499616"/>
          </a:xfrm>
        </p:spPr>
        <p:txBody>
          <a:bodyPr>
            <a:normAutofit/>
          </a:bodyPr>
          <a:lstStyle/>
          <a:p>
            <a:r>
              <a:rPr lang="en-US" sz="8000" dirty="0" smtClean="0"/>
              <a:t>Section 2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28510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900" dirty="0" smtClean="0"/>
              <a:t>Mixed numbers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1"/>
            <a:ext cx="9144000" cy="5410200"/>
          </a:xfrm>
        </p:spPr>
        <p:txBody>
          <a:bodyPr>
            <a:normAutofit lnSpcReduction="10000"/>
          </a:bodyPr>
          <a:lstStyle/>
          <a:p>
            <a:pPr marL="118872" indent="0">
              <a:buNone/>
            </a:pPr>
            <a:r>
              <a:rPr lang="en-US" dirty="0" smtClean="0">
                <a:solidFill>
                  <a:srgbClr val="CC6600"/>
                </a:solidFill>
              </a:rPr>
              <a:t> To make a mixed number you need to take an improper fraction and make it to a mixed number in these steps.   </a:t>
            </a:r>
          </a:p>
          <a:p>
            <a:pPr marL="118872" indent="0">
              <a:buNone/>
            </a:pPr>
            <a:r>
              <a:rPr lang="en-US" dirty="0">
                <a:solidFill>
                  <a:srgbClr val="CC6600"/>
                </a:solidFill>
              </a:rPr>
              <a:t> </a:t>
            </a:r>
            <a:r>
              <a:rPr lang="en-US" dirty="0" smtClean="0">
                <a:solidFill>
                  <a:srgbClr val="CC6600"/>
                </a:solidFill>
              </a:rPr>
              <a:t>  First you need to, for example take 9/5 and you look at denominator and you have to see how many times it goes into the numerator. In this case it’s only 1 time. So you know 1 is the whole number but you don’t know the numerator or denominator. </a:t>
            </a:r>
          </a:p>
          <a:p>
            <a:pPr marL="118872" indent="0">
              <a:buNone/>
            </a:pPr>
            <a:r>
              <a:rPr lang="en-US" dirty="0" smtClean="0">
                <a:solidFill>
                  <a:srgbClr val="CC6600"/>
                </a:solidFill>
              </a:rPr>
              <a:t>   So you have a remainder of 4 so that will be your numerator. And 5 will still be your denominator. Therefore your mixed number is 2 4/5 </a:t>
            </a:r>
          </a:p>
        </p:txBody>
      </p:sp>
      <p:sp>
        <p:nvSpPr>
          <p:cNvPr id="4" name="Oval 3"/>
          <p:cNvSpPr/>
          <p:nvPr/>
        </p:nvSpPr>
        <p:spPr>
          <a:xfrm flipV="1">
            <a:off x="152401" y="3047997"/>
            <a:ext cx="174172" cy="173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52401" y="5197265"/>
            <a:ext cx="152400" cy="1611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5448"/>
            <a:ext cx="7086600" cy="1252728"/>
          </a:xfrm>
        </p:spPr>
        <p:txBody>
          <a:bodyPr/>
          <a:lstStyle/>
          <a:p>
            <a:r>
              <a:rPr lang="en-US" dirty="0" smtClean="0"/>
              <a:t>Multiplying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1. Multiply the numerators </a:t>
            </a:r>
          </a:p>
          <a:p>
            <a:r>
              <a:rPr lang="en-US" dirty="0" smtClean="0"/>
              <a:t>Step 2. Multiply the denominators </a:t>
            </a:r>
          </a:p>
          <a:p>
            <a:r>
              <a:rPr lang="en-US" dirty="0" smtClean="0"/>
              <a:t>Step 3. If needed simplify the fractions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4791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1626</TotalTime>
  <Words>633</Words>
  <Application>Microsoft Office PowerPoint</Application>
  <PresentationFormat>On-screen Show (4:3)</PresentationFormat>
  <Paragraphs>86</Paragraphs>
  <Slides>19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  <vt:variant>
        <vt:lpstr>Custom Shows</vt:lpstr>
      </vt:variant>
      <vt:variant>
        <vt:i4>1</vt:i4>
      </vt:variant>
    </vt:vector>
  </HeadingPairs>
  <TitlesOfParts>
    <vt:vector size="21" baseType="lpstr">
      <vt:lpstr>Module</vt:lpstr>
      <vt:lpstr>M &amp; A Step by step Fractions   by Madison Stover &amp; Analese Farr</vt:lpstr>
      <vt:lpstr>Table of contents</vt:lpstr>
      <vt:lpstr>Reducing Fractions</vt:lpstr>
      <vt:lpstr>Reducing problems </vt:lpstr>
      <vt:lpstr>How?</vt:lpstr>
      <vt:lpstr>Part To Whole </vt:lpstr>
      <vt:lpstr>Fractions</vt:lpstr>
      <vt:lpstr>Mixed numbers </vt:lpstr>
      <vt:lpstr>Multiplying </vt:lpstr>
      <vt:lpstr>Examples </vt:lpstr>
      <vt:lpstr>Extra Problems-</vt:lpstr>
      <vt:lpstr>Division and reciprocals</vt:lpstr>
      <vt:lpstr>Sections 3</vt:lpstr>
      <vt:lpstr> Adding</vt:lpstr>
      <vt:lpstr>Examples-</vt:lpstr>
      <vt:lpstr>Subtraction </vt:lpstr>
      <vt:lpstr>Subtraction problems</vt:lpstr>
      <vt:lpstr>Common Denominators</vt:lpstr>
      <vt:lpstr>Common denominator problems</vt:lpstr>
      <vt:lpstr>Custom Show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 &amp; A Step by step Fractions   by Madison Stover &amp; Analese Farr</dc:title>
  <dc:creator>Administrator</dc:creator>
  <cp:lastModifiedBy>Administrator</cp:lastModifiedBy>
  <cp:revision>37</cp:revision>
  <dcterms:created xsi:type="dcterms:W3CDTF">2012-10-23T16:23:17Z</dcterms:created>
  <dcterms:modified xsi:type="dcterms:W3CDTF">2012-11-12T16:55:39Z</dcterms:modified>
</cp:coreProperties>
</file>