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4" r:id="rId5"/>
    <p:sldId id="268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101" d="100"/>
          <a:sy n="101" d="100"/>
        </p:scale>
        <p:origin x="-2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7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25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72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01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5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7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54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920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4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39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>
                <a:lumMod val="68000"/>
                <a:lumOff val="32000"/>
              </a:srgbClr>
            </a:gs>
            <a:gs pos="25000">
              <a:srgbClr val="00FF00"/>
            </a:gs>
            <a:gs pos="50000">
              <a:srgbClr val="0000FF"/>
            </a:gs>
            <a:gs pos="75000">
              <a:schemeClr val="tx1"/>
            </a:gs>
            <a:gs pos="100000">
              <a:schemeClr val="tx1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86F07-48F7-4586-B0EA-CF207B5E8513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3EE89-11B7-471E-B599-46E2B81ACA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Raven Bruckno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J</a:t>
            </a:r>
            <a:r>
              <a:rPr lang="en-US" dirty="0" smtClean="0">
                <a:solidFill>
                  <a:schemeClr val="tx1"/>
                </a:solidFill>
              </a:rPr>
              <a:t>ermaine Bolden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4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</a:t>
            </a:r>
            <a:r>
              <a:rPr lang="en-US" smtClean="0"/>
              <a:t>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200" dirty="0"/>
              <a:t>Add and Subtract </a:t>
            </a:r>
            <a:r>
              <a:rPr lang="en-US" sz="2200" dirty="0" smtClean="0"/>
              <a:t>Mixed  Fractions</a:t>
            </a:r>
          </a:p>
          <a:p>
            <a:pPr marL="0" indent="0">
              <a:buNone/>
            </a:pPr>
            <a:r>
              <a:rPr lang="en-US" sz="2200" dirty="0" smtClean="0"/>
              <a:t>Add and Subtract mixed fractions  Practice    </a:t>
            </a:r>
          </a:p>
          <a:p>
            <a:pPr marL="0" indent="0">
              <a:buNone/>
            </a:pPr>
            <a:r>
              <a:rPr lang="en-US" sz="2200" dirty="0" smtClean="0"/>
              <a:t>How </a:t>
            </a:r>
            <a:r>
              <a:rPr lang="en-US" sz="2200" dirty="0"/>
              <a:t>to Divide </a:t>
            </a:r>
            <a:r>
              <a:rPr lang="en-US" sz="2200" dirty="0" smtClean="0"/>
              <a:t>and multiply Fractions </a:t>
            </a:r>
          </a:p>
          <a:p>
            <a:pPr marL="0" indent="0">
              <a:buNone/>
            </a:pPr>
            <a:r>
              <a:rPr lang="en-US" sz="2200" dirty="0" smtClean="0"/>
              <a:t>Reciprocals								reducing fractions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41250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58005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90800" y="751343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57200" y="36798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 fraction  </a:t>
            </a:r>
            <a:r>
              <a:rPr kumimoji="0" lang="en-US" sz="3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i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 not reduced to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lowest terms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We can reduce this fraction to lowest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terms by dividing both the numerator and denominator by 3.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Why divide by 3? 3 is the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Greatest Common Divisor (GCD)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or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Greatest Common Factor (GCF)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of the numbers 6 and 63.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So, this fraction reduced to lowest terms is  </a:t>
            </a:r>
            <a:endParaRPr kumimoji="0" lang="en-US" sz="3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en-US" sz="3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31" name="Picture 7" descr="http://www.webmath.com/cgi-bin/egif.cgi?mag=2&amp;fg=12&amp;bg=15&amp;equ=2+%2C%2D%2D%2C21%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0" y="4222750"/>
            <a:ext cx="304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webmath.com/cgi-bin/egif.cgi?mag=2&amp;fg=12&amp;bg=14&amp;equ=2+%2C%2D%2D%2C21%2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97388"/>
            <a:ext cx="304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																																														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1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 and Subtract Mixed number Fractions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600200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 smtClean="0"/>
                  <a:t>How to Add Mixed Fractions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Place </a:t>
                </a:r>
                <a:r>
                  <a:rPr lang="en-US" sz="2000" dirty="0"/>
                  <a:t>that sum over the common </a:t>
                </a:r>
                <a:r>
                  <a:rPr lang="en-US" sz="2000" dirty="0" smtClean="0"/>
                  <a:t>denominator.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If the numerator is larger than the denominator it is am improper fraction. Then make a mixed number.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Add </a:t>
                </a:r>
                <a:r>
                  <a:rPr lang="en-US" sz="2000" dirty="0"/>
                  <a:t>the </a:t>
                </a:r>
                <a:r>
                  <a:rPr lang="en-US" sz="2000" dirty="0" smtClean="0"/>
                  <a:t>mixed number fractions together to get  </a:t>
                </a:r>
                <a:r>
                  <a:rPr lang="en-US" sz="2000" dirty="0"/>
                  <a:t>the </a:t>
                </a:r>
                <a:r>
                  <a:rPr lang="en-US" sz="2000" dirty="0" smtClean="0"/>
                  <a:t>sum.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30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 +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 = 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 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How to </a:t>
                </a:r>
                <a:r>
                  <a:rPr lang="en-US" sz="2000" dirty="0"/>
                  <a:t>S</a:t>
                </a:r>
                <a:r>
                  <a:rPr lang="en-US" sz="2000" dirty="0" smtClean="0"/>
                  <a:t>ubtract Mixed Fractions </a:t>
                </a:r>
              </a:p>
              <a:p>
                <a:pPr marL="0" indent="0" algn="just">
                  <a:buNone/>
                </a:pPr>
                <a:r>
                  <a:rPr lang="en-US" sz="2000" dirty="0" smtClean="0"/>
                  <a:t>  </a:t>
                </a:r>
                <a:r>
                  <a:rPr lang="en-US" sz="2000" dirty="0"/>
                  <a:t>Make sure the </a:t>
                </a:r>
                <a:r>
                  <a:rPr lang="en-US" sz="2000" dirty="0" smtClean="0"/>
                  <a:t> denominators </a:t>
                </a:r>
                <a:r>
                  <a:rPr lang="en-US" sz="2000" dirty="0"/>
                  <a:t>are the </a:t>
                </a:r>
                <a:r>
                  <a:rPr lang="en-US" sz="2000" dirty="0" smtClean="0"/>
                  <a:t>same. </a:t>
                </a:r>
              </a:p>
              <a:p>
                <a:pPr marL="0" indent="0" algn="just">
                  <a:buNone/>
                </a:pPr>
                <a:r>
                  <a:rPr lang="en-US" sz="2000" dirty="0" smtClean="0"/>
                  <a:t> Subtract the numerators.  Put the answer over the same denominator. </a:t>
                </a:r>
              </a:p>
              <a:p>
                <a:pPr marL="0" indent="0" algn="just">
                  <a:buNone/>
                </a:pPr>
                <a:r>
                  <a:rPr lang="en-US" sz="2000" dirty="0" smtClean="0"/>
                  <a:t> Simplify the fraction</a:t>
                </a:r>
                <a:r>
                  <a:rPr lang="en-US" sz="2000" dirty="0"/>
                  <a:t>. </a:t>
                </a:r>
                <a:r>
                  <a:rPr lang="en-US" sz="2000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16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=1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US" sz="2000" dirty="0" smtClean="0"/>
              </a:p>
              <a:p>
                <a:pPr marL="0" indent="0" algn="just"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600200"/>
                <a:ext cx="8229600" cy="4525963"/>
              </a:xfrm>
              <a:blipFill rotWithShape="1">
                <a:blip r:embed="rId2"/>
                <a:stretch>
                  <a:fillRect l="-741" t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79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 and Subtract </a:t>
            </a:r>
            <a:r>
              <a:rPr lang="en-US" dirty="0"/>
              <a:t>P</a:t>
            </a:r>
            <a:r>
              <a:rPr lang="en-US" dirty="0" smtClean="0"/>
              <a:t>ractice Problems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1.) 2 1/5+ 2/5 </a:t>
            </a:r>
            <a:r>
              <a:rPr lang="en-US" dirty="0"/>
              <a:t>	 </a:t>
            </a:r>
            <a:r>
              <a:rPr lang="en-US" dirty="0" smtClean="0"/>
              <a:t>                6</a:t>
            </a:r>
            <a:r>
              <a:rPr lang="en-US" smtClean="0"/>
              <a:t>.) 1 20/25 </a:t>
            </a:r>
            <a:r>
              <a:rPr lang="en-US" dirty="0"/>
              <a:t>– 15/20</a:t>
            </a:r>
          </a:p>
          <a:p>
            <a:pPr marL="0" indent="0">
              <a:buNone/>
            </a:pPr>
            <a:r>
              <a:rPr lang="en-US" dirty="0" smtClean="0"/>
              <a:t>2.) 1 3/5 </a:t>
            </a:r>
            <a:r>
              <a:rPr lang="en-US" dirty="0"/>
              <a:t>+ </a:t>
            </a:r>
            <a:r>
              <a:rPr lang="en-US" dirty="0" smtClean="0"/>
              <a:t>5 12/15  </a:t>
            </a:r>
            <a:r>
              <a:rPr lang="en-US" dirty="0"/>
              <a:t>	</a:t>
            </a:r>
            <a:r>
              <a:rPr lang="en-US" dirty="0" smtClean="0"/>
              <a:t>       7.) 3/5  </a:t>
            </a:r>
            <a:r>
              <a:rPr lang="en-US" dirty="0"/>
              <a:t>– 1</a:t>
            </a:r>
            <a:r>
              <a:rPr lang="en-US" dirty="0" smtClean="0"/>
              <a:t>/5             3.) 4 2/12 + 6 </a:t>
            </a:r>
            <a:r>
              <a:rPr lang="en-US" dirty="0"/>
              <a:t>5/12 	</a:t>
            </a:r>
            <a:r>
              <a:rPr lang="en-US" dirty="0" smtClean="0"/>
              <a:t>       8.) 3/8 -1/2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4.) 1 4/15 </a:t>
            </a:r>
            <a:r>
              <a:rPr lang="en-US" dirty="0"/>
              <a:t>+ 5/24 	</a:t>
            </a:r>
            <a:r>
              <a:rPr lang="en-US" dirty="0" smtClean="0"/>
              <a:t>       9.) 30/38 </a:t>
            </a:r>
            <a:r>
              <a:rPr lang="en-US" dirty="0"/>
              <a:t>– </a:t>
            </a:r>
            <a:r>
              <a:rPr lang="en-US" dirty="0" smtClean="0"/>
              <a:t>40/48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5.) 1 5/20 + 8 2/4 	     10.)   28/30 – 16/26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81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Divide and Multiply  Fractions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 smtClean="0"/>
                  <a:t>How to Multiply Fractions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Multiply </a:t>
                </a:r>
                <a:r>
                  <a:rPr lang="en-US" sz="2000" dirty="0"/>
                  <a:t>the first fraction by that reciprocal: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Simplify </a:t>
                </a:r>
                <a:r>
                  <a:rPr lang="en-US" sz="2000" dirty="0"/>
                  <a:t>the </a:t>
                </a:r>
                <a:r>
                  <a:rPr lang="en-US" sz="2000" dirty="0" smtClean="0"/>
                  <a:t>fraction unless it tells you not to.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 5</m:t>
                        </m:r>
                      </m:den>
                    </m:f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000" b="0" i="0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en-US" sz="20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25</m:t>
                        </m:r>
                      </m:den>
                    </m:f>
                  </m:oMath>
                </a14:m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How to Divide Fractions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And now it is a reciprocal. </a:t>
                </a: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 smtClean="0"/>
                  <a:t>Multiply </a:t>
                </a:r>
                <a:r>
                  <a:rPr lang="en-US" sz="2000" dirty="0"/>
                  <a:t>the first fraction by that </a:t>
                </a:r>
                <a:r>
                  <a:rPr lang="en-US" sz="2000" dirty="0" smtClean="0"/>
                  <a:t>reciprocal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Simplify </a:t>
                </a:r>
                <a:r>
                  <a:rPr lang="en-US" sz="2000" dirty="0"/>
                  <a:t>the </a:t>
                </a:r>
                <a:r>
                  <a:rPr lang="en-US" sz="2000" dirty="0" smtClean="0"/>
                  <a:t>fraction. ( Unless it tells you not to.)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÷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 smtClean="0"/>
                  <a:t> 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1" dirty="0" smtClean="0">
                        <a:latin typeface="Cambria Math"/>
                        <a:ea typeface="Cambria Math"/>
                      </a:rPr>
                      <m:t>  </m:t>
                    </m:r>
                    <m:f>
                      <m:fPr>
                        <m:ctrlPr>
                          <a:rPr lang="en-US" sz="20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en-US" sz="2000" b="0" i="1" dirty="0" smtClean="0">
                        <a:latin typeface="Cambria Math"/>
                        <a:ea typeface="Cambria Math"/>
                      </a:rPr>
                      <m:t> × </m:t>
                    </m:r>
                    <m:f>
                      <m:fPr>
                        <m:ctrlPr>
                          <a:rPr lang="en-US" sz="20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8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000" b="0" i="1" dirty="0" smtClean="0">
                        <a:latin typeface="Cambria Math"/>
                        <a:ea typeface="Cambria Math"/>
                      </a:rPr>
                      <m:t> =</m:t>
                    </m:r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sz="2000" b="0" i="1" dirty="0" smtClean="0">
                        <a:latin typeface="Cambria Math"/>
                      </a:rPr>
                      <m:t> </m:t>
                    </m:r>
                    <m:r>
                      <a:rPr lang="en-US" sz="2000" b="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0" i="0" dirty="0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US" sz="20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1" t="-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32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Reciprocals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How to get a reciprocal. </a:t>
                </a:r>
              </a:p>
              <a:p>
                <a:pPr marL="0" indent="0">
                  <a:buNone/>
                </a:pPr>
                <a:r>
                  <a:rPr lang="en-US" dirty="0" smtClean="0"/>
                  <a:t>All you have to do is Flip the problem around like this: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en-US" dirty="0" smtClean="0">
                    <a:sym typeface="Wingdings" pitchFamily="2" charset="2"/>
                  </a:rPr>
                  <a:t> That is a reciprocal!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333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 for Reciprocals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1.)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38</m:t>
                        </m:r>
                      </m:den>
                    </m:f>
                  </m:oMath>
                </a14:m>
                <a:r>
                  <a:rPr lang="en-US" dirty="0" smtClean="0"/>
                  <a:t> = 				6.)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dirty="0" smtClean="0"/>
                  <a:t> =</a:t>
                </a:r>
              </a:p>
              <a:p>
                <a:pPr marL="0" indent="0">
                  <a:buNone/>
                </a:pPr>
                <a:r>
                  <a:rPr lang="en-US" dirty="0" smtClean="0"/>
                  <a:t>2.)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23</m:t>
                        </m:r>
                      </m:den>
                    </m:f>
                  </m:oMath>
                </a14:m>
                <a:r>
                  <a:rPr lang="en-US" dirty="0" smtClean="0"/>
                  <a:t> =				7.)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59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54</m:t>
                        </m:r>
                      </m:den>
                    </m:f>
                  </m:oMath>
                </a14:m>
                <a:r>
                  <a:rPr lang="en-US" dirty="0" smtClean="0"/>
                  <a:t> =</a:t>
                </a:r>
              </a:p>
              <a:p>
                <a:pPr marL="0" indent="0">
                  <a:buNone/>
                </a:pPr>
                <a:r>
                  <a:rPr lang="en-US" dirty="0" smtClean="0"/>
                  <a:t>3.)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dirty="0" smtClean="0"/>
                  <a:t> =				8.)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67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39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</a:p>
              <a:p>
                <a:pPr marL="0" indent="0">
                  <a:buNone/>
                </a:pPr>
                <a:r>
                  <a:rPr lang="en-US" dirty="0" smtClean="0"/>
                  <a:t>4.)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84</m:t>
                        </m:r>
                      </m:den>
                    </m:f>
                  </m:oMath>
                </a14:m>
                <a:r>
                  <a:rPr lang="en-US" dirty="0" smtClean="0"/>
                  <a:t> =				9.)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89</m:t>
                        </m:r>
                      </m:den>
                    </m:f>
                  </m:oMath>
                </a14:m>
                <a:r>
                  <a:rPr lang="en-US" dirty="0" smtClean="0"/>
                  <a:t> =</a:t>
                </a:r>
              </a:p>
              <a:p>
                <a:pPr marL="0" indent="0">
                  <a:buNone/>
                </a:pPr>
                <a:r>
                  <a:rPr lang="en-US" dirty="0" smtClean="0"/>
                  <a:t>5.)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 smtClean="0"/>
                  <a:t> =			        10.)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74</m:t>
                        </m:r>
                      </m:den>
                    </m:f>
                  </m:oMath>
                </a14:m>
                <a:r>
                  <a:rPr lang="en-US" dirty="0" smtClean="0"/>
                  <a:t> =</a:t>
                </a:r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010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For Odd numbers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Adding and Subtracting Mixed fractions </a:t>
            </a:r>
          </a:p>
          <a:p>
            <a:pPr marL="0" indent="0">
              <a:buNone/>
            </a:pPr>
            <a:r>
              <a:rPr lang="en-US" dirty="0" smtClean="0"/>
              <a:t>1.)  2 3/5    </a:t>
            </a:r>
            <a:r>
              <a:rPr lang="en-US" dirty="0"/>
              <a:t> </a:t>
            </a:r>
            <a:r>
              <a:rPr lang="en-US" dirty="0" smtClean="0"/>
              <a:t>3.) 10 7/12 </a:t>
            </a:r>
            <a:r>
              <a:rPr lang="en-US" dirty="0"/>
              <a:t> </a:t>
            </a:r>
            <a:r>
              <a:rPr lang="en-US" dirty="0" smtClean="0"/>
              <a:t>    5.) 9 15/20 	7.) 9.)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Dividing and multiplying Fractions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4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352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Fractions</vt:lpstr>
      <vt:lpstr>Table of contents</vt:lpstr>
      <vt:lpstr>PowerPoint Presentation</vt:lpstr>
      <vt:lpstr>Add and Subtract Mixed number Fractions </vt:lpstr>
      <vt:lpstr>Add and Subtract Practice Problems </vt:lpstr>
      <vt:lpstr>How to Divide and Multiply  Fractions </vt:lpstr>
      <vt:lpstr>Reciprocals </vt:lpstr>
      <vt:lpstr>Practice Problems for Reciprocals </vt:lpstr>
      <vt:lpstr>Answers For Odd numbers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Fractions</dc:title>
  <dc:creator>Administrator</dc:creator>
  <cp:lastModifiedBy>Administrator</cp:lastModifiedBy>
  <cp:revision>43</cp:revision>
  <dcterms:created xsi:type="dcterms:W3CDTF">2012-10-23T16:11:52Z</dcterms:created>
  <dcterms:modified xsi:type="dcterms:W3CDTF">2012-11-05T19:53:44Z</dcterms:modified>
</cp:coreProperties>
</file>