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1"/>
  </p:notesMasterIdLst>
  <p:sldIdLst>
    <p:sldId id="256" r:id="rId2"/>
    <p:sldId id="271" r:id="rId3"/>
    <p:sldId id="257" r:id="rId4"/>
    <p:sldId id="258" r:id="rId5"/>
    <p:sldId id="264" r:id="rId6"/>
    <p:sldId id="265" r:id="rId7"/>
    <p:sldId id="259" r:id="rId8"/>
    <p:sldId id="263" r:id="rId9"/>
    <p:sldId id="260" r:id="rId10"/>
    <p:sldId id="261" r:id="rId11"/>
    <p:sldId id="266" r:id="rId12"/>
    <p:sldId id="267" r:id="rId13"/>
    <p:sldId id="268" r:id="rId14"/>
    <p:sldId id="269" r:id="rId15"/>
    <p:sldId id="270" r:id="rId16"/>
    <p:sldId id="275"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46D"/>
    <a:srgbClr val="E8064C"/>
    <a:srgbClr val="0AC02D"/>
    <a:srgbClr val="170AC0"/>
    <a:srgbClr val="19B12B"/>
    <a:srgbClr val="732C9E"/>
    <a:srgbClr val="9F762B"/>
    <a:srgbClr val="13CB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77" autoAdjust="0"/>
    <p:restoredTop sz="94660"/>
  </p:normalViewPr>
  <p:slideViewPr>
    <p:cSldViewPr>
      <p:cViewPr varScale="1">
        <p:scale>
          <a:sx n="103" d="100"/>
          <a:sy n="103" d="100"/>
        </p:scale>
        <p:origin x="-19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4396149-A357-45A3-9B4E-C569EDCF03DA}" type="datetimeFigureOut">
              <a:rPr lang="en-US" smtClean="0"/>
              <a:t>11/2/2012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1CE180-BFFD-4841-9AB3-97D94AD78E03}" type="slidenum">
              <a:rPr lang="en-US" smtClean="0"/>
              <a:t>‹#›</a:t>
            </a:fld>
            <a:endParaRPr lang="en-US" dirty="0"/>
          </a:p>
        </p:txBody>
      </p:sp>
    </p:spTree>
    <p:extLst>
      <p:ext uri="{BB962C8B-B14F-4D97-AF65-F5344CB8AC3E}">
        <p14:creationId xmlns:p14="http://schemas.microsoft.com/office/powerpoint/2010/main" val="39763452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1CE180-BFFD-4841-9AB3-97D94AD78E03}" type="slidenum">
              <a:rPr lang="en-US" smtClean="0"/>
              <a:t>1</a:t>
            </a:fld>
            <a:endParaRPr lang="en-US" dirty="0"/>
          </a:p>
        </p:txBody>
      </p:sp>
    </p:spTree>
    <p:extLst>
      <p:ext uri="{BB962C8B-B14F-4D97-AF65-F5344CB8AC3E}">
        <p14:creationId xmlns:p14="http://schemas.microsoft.com/office/powerpoint/2010/main" val="31013244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F6A2E9A4-EE69-4923-8394-A0985B68BF04}" type="datetimeFigureOut">
              <a:rPr lang="en-US" smtClean="0"/>
              <a:t>11/2/2012</a:t>
            </a:fld>
            <a:endParaRPr lang="en-US" dirty="0"/>
          </a:p>
        </p:txBody>
      </p:sp>
      <p:sp>
        <p:nvSpPr>
          <p:cNvPr id="5" name="Footer Placeholder 4"/>
          <p:cNvSpPr>
            <a:spLocks noGrp="1"/>
          </p:cNvSpPr>
          <p:nvPr>
            <p:ph type="ftr" sz="quarter" idx="11"/>
          </p:nvPr>
        </p:nvSpPr>
        <p:spPr bwMode="white"/>
        <p:txBody>
          <a:bodyPr/>
          <a:lstStyle/>
          <a:p>
            <a:endParaRPr lang="en-US" dirty="0"/>
          </a:p>
        </p:txBody>
      </p:sp>
      <p:sp>
        <p:nvSpPr>
          <p:cNvPr id="6" name="Slide Number Placeholder 5"/>
          <p:cNvSpPr>
            <a:spLocks noGrp="1"/>
          </p:cNvSpPr>
          <p:nvPr>
            <p:ph type="sldNum" sz="quarter" idx="12"/>
          </p:nvPr>
        </p:nvSpPr>
        <p:spPr/>
        <p:txBody>
          <a:bodyPr/>
          <a:lstStyle/>
          <a:p>
            <a:fld id="{81FCB80B-8562-4B2C-88B4-D4B16BA7C842}"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A2E9A4-EE69-4923-8394-A0985B68BF04}" type="datetimeFigureOut">
              <a:rPr lang="en-US" smtClean="0"/>
              <a:t>11/2/2012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1FCB80B-8562-4B2C-88B4-D4B16BA7C842}"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6A2E9A4-EE69-4923-8394-A0985B68BF04}" type="datetimeFigureOut">
              <a:rPr lang="en-US" smtClean="0"/>
              <a:t>11/2/2012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1FCB80B-8562-4B2C-88B4-D4B16BA7C842}"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6A2E9A4-EE69-4923-8394-A0985B68BF04}" type="datetimeFigureOut">
              <a:rPr lang="en-US" smtClean="0"/>
              <a:t>11/2/2012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1FCB80B-8562-4B2C-88B4-D4B16BA7C842}" type="slidenum">
              <a:rPr lang="en-US" smtClean="0"/>
              <a:t>‹#›</a:t>
            </a:fld>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6A2E9A4-EE69-4923-8394-A0985B68BF04}" type="datetimeFigureOut">
              <a:rPr lang="en-US" smtClean="0"/>
              <a:t>11/2/2012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1FCB80B-8562-4B2C-88B4-D4B16BA7C842}" type="slidenum">
              <a:rPr lang="en-US" smtClean="0"/>
              <a:t>‹#›</a:t>
            </a:fld>
            <a:endParaRPr lang="en-US" dirty="0"/>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F6A2E9A4-EE69-4923-8394-A0985B68BF04}" type="datetimeFigureOut">
              <a:rPr lang="en-US" smtClean="0"/>
              <a:t>11/2/2012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1FCB80B-8562-4B2C-88B4-D4B16BA7C842}" type="slidenum">
              <a:rPr lang="en-US" smtClean="0"/>
              <a:t>‹#›</a:t>
            </a:fld>
            <a:endParaRPr lang="en-US" dirty="0"/>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F6A2E9A4-EE69-4923-8394-A0985B68BF04}" type="datetimeFigureOut">
              <a:rPr lang="en-US" smtClean="0"/>
              <a:t>11/2/2012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1FCB80B-8562-4B2C-88B4-D4B16BA7C842}"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6A2E9A4-EE69-4923-8394-A0985B68BF04}" type="datetimeFigureOut">
              <a:rPr lang="en-US" smtClean="0"/>
              <a:t>11/2/2012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1FCB80B-8562-4B2C-88B4-D4B16BA7C842}" type="slidenum">
              <a:rPr lang="en-US" smtClean="0"/>
              <a:t>‹#›</a:t>
            </a:fld>
            <a:endParaRPr lang="en-US" dirty="0"/>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6A2E9A4-EE69-4923-8394-A0985B68BF04}" type="datetimeFigureOut">
              <a:rPr lang="en-US" smtClean="0"/>
              <a:t>11/2/2012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1FCB80B-8562-4B2C-88B4-D4B16BA7C842}"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A2E9A4-EE69-4923-8394-A0985B68BF04}" type="datetimeFigureOut">
              <a:rPr lang="en-US" smtClean="0"/>
              <a:t>11/2/2012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1FCB80B-8562-4B2C-88B4-D4B16BA7C842}" type="slidenum">
              <a:rPr lang="en-US" smtClean="0"/>
              <a:t>‹#›</a:t>
            </a:fld>
            <a:endParaRPr lang="en-US" dirty="0"/>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A2E9A4-EE69-4923-8394-A0985B68BF04}" type="datetimeFigureOut">
              <a:rPr lang="en-US" smtClean="0"/>
              <a:t>11/2/2012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1FCB80B-8562-4B2C-88B4-D4B16BA7C842}"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F6A2E9A4-EE69-4923-8394-A0985B68BF04}" type="datetimeFigureOut">
              <a:rPr lang="en-US" smtClean="0"/>
              <a:t>11/2/2012</a:t>
            </a:fld>
            <a:endParaRPr lang="en-US" dirty="0"/>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dirty="0"/>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81FCB80B-8562-4B2C-88B4-D4B16BA7C842}"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1">
            <a:schemeClr val="accent5"/>
          </a:lnRef>
          <a:fillRef idx="3">
            <a:schemeClr val="accent5"/>
          </a:fillRef>
          <a:effectRef idx="2">
            <a:schemeClr val="accent5"/>
          </a:effectRef>
          <a:fontRef idx="minor">
            <a:schemeClr val="lt1"/>
          </a:fontRef>
        </p:style>
        <p:txBody>
          <a:bodyPr>
            <a:noAutofit/>
          </a:bodyPr>
          <a:lstStyle/>
          <a:p>
            <a:r>
              <a:rPr lang="en-US" sz="6600" dirty="0" smtClean="0">
                <a:solidFill>
                  <a:srgbClr val="7030A0"/>
                </a:solidFill>
              </a:rPr>
              <a:t>F</a:t>
            </a:r>
            <a:r>
              <a:rPr lang="en-US" sz="6600" dirty="0" smtClean="0">
                <a:solidFill>
                  <a:srgbClr val="CC046D"/>
                </a:solidFill>
              </a:rPr>
              <a:t>r</a:t>
            </a:r>
            <a:r>
              <a:rPr lang="en-US" sz="6600" dirty="0" smtClean="0">
                <a:solidFill>
                  <a:srgbClr val="7030A0"/>
                </a:solidFill>
              </a:rPr>
              <a:t>a</a:t>
            </a:r>
            <a:r>
              <a:rPr lang="en-US" sz="6600" dirty="0" smtClean="0">
                <a:solidFill>
                  <a:srgbClr val="CC046D"/>
                </a:solidFill>
              </a:rPr>
              <a:t>c</a:t>
            </a:r>
            <a:r>
              <a:rPr lang="en-US" sz="6600" dirty="0" smtClean="0">
                <a:solidFill>
                  <a:srgbClr val="7030A0"/>
                </a:solidFill>
              </a:rPr>
              <a:t>t</a:t>
            </a:r>
            <a:r>
              <a:rPr lang="en-US" sz="6600" dirty="0" smtClean="0">
                <a:solidFill>
                  <a:srgbClr val="CC046D"/>
                </a:solidFill>
              </a:rPr>
              <a:t>i</a:t>
            </a:r>
            <a:r>
              <a:rPr lang="en-US" sz="6600" dirty="0" smtClean="0">
                <a:solidFill>
                  <a:srgbClr val="7030A0"/>
                </a:solidFill>
              </a:rPr>
              <a:t>o</a:t>
            </a:r>
            <a:r>
              <a:rPr lang="en-US" sz="6600" dirty="0" smtClean="0">
                <a:solidFill>
                  <a:srgbClr val="CC046D"/>
                </a:solidFill>
              </a:rPr>
              <a:t>n</a:t>
            </a:r>
            <a:r>
              <a:rPr lang="en-US" sz="6600" dirty="0" smtClean="0">
                <a:solidFill>
                  <a:srgbClr val="7030A0"/>
                </a:solidFill>
              </a:rPr>
              <a:t>s</a:t>
            </a:r>
            <a:endParaRPr lang="en-US" sz="6600" dirty="0">
              <a:solidFill>
                <a:srgbClr val="7030A0"/>
              </a:solidFill>
            </a:endParaRPr>
          </a:p>
        </p:txBody>
      </p:sp>
      <p:sp>
        <p:nvSpPr>
          <p:cNvPr id="3" name="Subtitle 2"/>
          <p:cNvSpPr>
            <a:spLocks noGrp="1"/>
          </p:cNvSpPr>
          <p:nvPr>
            <p:ph type="subTitle" idx="1"/>
          </p:nvPr>
        </p:nvSpPr>
        <p:spPr>
          <a:xfrm>
            <a:off x="1371600" y="3429000"/>
            <a:ext cx="6400800" cy="990600"/>
          </a:xfrm>
        </p:spPr>
        <p:style>
          <a:lnRef idx="1">
            <a:schemeClr val="accent5"/>
          </a:lnRef>
          <a:fillRef idx="2">
            <a:schemeClr val="accent5"/>
          </a:fillRef>
          <a:effectRef idx="1">
            <a:schemeClr val="accent5"/>
          </a:effectRef>
          <a:fontRef idx="minor">
            <a:schemeClr val="dk1"/>
          </a:fontRef>
        </p:style>
        <p:txBody>
          <a:bodyPr>
            <a:noAutofit/>
          </a:bodyPr>
          <a:lstStyle/>
          <a:p>
            <a:pPr algn="l"/>
            <a:r>
              <a:rPr lang="en-US" dirty="0" smtClean="0">
                <a:solidFill>
                  <a:srgbClr val="CC046D"/>
                </a:solidFill>
              </a:rPr>
              <a:t>D</a:t>
            </a:r>
            <a:r>
              <a:rPr lang="en-US" dirty="0" smtClean="0">
                <a:solidFill>
                  <a:srgbClr val="7030A0"/>
                </a:solidFill>
              </a:rPr>
              <a:t>e</a:t>
            </a:r>
            <a:r>
              <a:rPr lang="en-US" dirty="0" smtClean="0">
                <a:solidFill>
                  <a:srgbClr val="CC046D"/>
                </a:solidFill>
              </a:rPr>
              <a:t>f</a:t>
            </a:r>
            <a:r>
              <a:rPr lang="en-US" dirty="0" smtClean="0">
                <a:solidFill>
                  <a:srgbClr val="7030A0"/>
                </a:solidFill>
              </a:rPr>
              <a:t>i</a:t>
            </a:r>
            <a:r>
              <a:rPr lang="en-US" dirty="0" smtClean="0">
                <a:solidFill>
                  <a:srgbClr val="CC046D"/>
                </a:solidFill>
              </a:rPr>
              <a:t>n</a:t>
            </a:r>
            <a:r>
              <a:rPr lang="en-US" dirty="0" smtClean="0">
                <a:solidFill>
                  <a:srgbClr val="7030A0"/>
                </a:solidFill>
              </a:rPr>
              <a:t>i</a:t>
            </a:r>
            <a:r>
              <a:rPr lang="en-US" dirty="0" smtClean="0">
                <a:solidFill>
                  <a:srgbClr val="CC046D"/>
                </a:solidFill>
              </a:rPr>
              <a:t>t</a:t>
            </a:r>
            <a:r>
              <a:rPr lang="en-US" dirty="0" smtClean="0">
                <a:solidFill>
                  <a:srgbClr val="7030A0"/>
                </a:solidFill>
              </a:rPr>
              <a:t>i</a:t>
            </a:r>
            <a:r>
              <a:rPr lang="en-US" dirty="0" smtClean="0">
                <a:solidFill>
                  <a:srgbClr val="CC046D"/>
                </a:solidFill>
              </a:rPr>
              <a:t>o</a:t>
            </a:r>
            <a:r>
              <a:rPr lang="en-US" dirty="0" smtClean="0">
                <a:solidFill>
                  <a:srgbClr val="7030A0"/>
                </a:solidFill>
              </a:rPr>
              <a:t>n</a:t>
            </a:r>
            <a:r>
              <a:rPr lang="en-US" dirty="0" smtClean="0">
                <a:solidFill>
                  <a:srgbClr val="CC046D"/>
                </a:solidFill>
              </a:rPr>
              <a:t>:</a:t>
            </a:r>
          </a:p>
          <a:p>
            <a:r>
              <a:rPr lang="en-US" dirty="0" smtClean="0">
                <a:solidFill>
                  <a:srgbClr val="7030A0"/>
                </a:solidFill>
              </a:rPr>
              <a:t>A</a:t>
            </a:r>
            <a:r>
              <a:rPr lang="en-US" dirty="0" smtClean="0">
                <a:solidFill>
                  <a:srgbClr val="CC046D"/>
                </a:solidFill>
              </a:rPr>
              <a:t> f</a:t>
            </a:r>
            <a:r>
              <a:rPr lang="en-US" dirty="0" smtClean="0">
                <a:solidFill>
                  <a:srgbClr val="7030A0"/>
                </a:solidFill>
              </a:rPr>
              <a:t>r</a:t>
            </a:r>
            <a:r>
              <a:rPr lang="en-US" dirty="0" smtClean="0">
                <a:solidFill>
                  <a:srgbClr val="CC046D"/>
                </a:solidFill>
              </a:rPr>
              <a:t>a</a:t>
            </a:r>
            <a:r>
              <a:rPr lang="en-US" dirty="0" smtClean="0">
                <a:solidFill>
                  <a:srgbClr val="7030A0"/>
                </a:solidFill>
              </a:rPr>
              <a:t>c</a:t>
            </a:r>
            <a:r>
              <a:rPr lang="en-US" dirty="0" smtClean="0">
                <a:solidFill>
                  <a:srgbClr val="CC046D"/>
                </a:solidFill>
              </a:rPr>
              <a:t>t</a:t>
            </a:r>
            <a:r>
              <a:rPr lang="en-US" dirty="0" smtClean="0">
                <a:solidFill>
                  <a:srgbClr val="7030A0"/>
                </a:solidFill>
              </a:rPr>
              <a:t>i</a:t>
            </a:r>
            <a:r>
              <a:rPr lang="en-US" dirty="0" smtClean="0">
                <a:solidFill>
                  <a:srgbClr val="CC046D"/>
                </a:solidFill>
              </a:rPr>
              <a:t>o</a:t>
            </a:r>
            <a:r>
              <a:rPr lang="en-US" dirty="0" smtClean="0">
                <a:solidFill>
                  <a:srgbClr val="7030A0"/>
                </a:solidFill>
              </a:rPr>
              <a:t>n</a:t>
            </a:r>
            <a:r>
              <a:rPr lang="en-US" dirty="0" smtClean="0">
                <a:solidFill>
                  <a:srgbClr val="CC046D"/>
                </a:solidFill>
              </a:rPr>
              <a:t> i</a:t>
            </a:r>
            <a:r>
              <a:rPr lang="en-US" dirty="0" smtClean="0">
                <a:solidFill>
                  <a:srgbClr val="7030A0"/>
                </a:solidFill>
              </a:rPr>
              <a:t>s</a:t>
            </a:r>
            <a:r>
              <a:rPr lang="en-US" dirty="0" smtClean="0">
                <a:solidFill>
                  <a:srgbClr val="CC046D"/>
                </a:solidFill>
              </a:rPr>
              <a:t> a </a:t>
            </a:r>
            <a:r>
              <a:rPr lang="en-US" dirty="0" smtClean="0">
                <a:solidFill>
                  <a:srgbClr val="7030A0"/>
                </a:solidFill>
              </a:rPr>
              <a:t>p</a:t>
            </a:r>
            <a:r>
              <a:rPr lang="en-US" dirty="0" smtClean="0">
                <a:solidFill>
                  <a:srgbClr val="CC046D"/>
                </a:solidFill>
              </a:rPr>
              <a:t>a</a:t>
            </a:r>
            <a:r>
              <a:rPr lang="en-US" dirty="0" smtClean="0">
                <a:solidFill>
                  <a:srgbClr val="7030A0"/>
                </a:solidFill>
              </a:rPr>
              <a:t>r</a:t>
            </a:r>
            <a:r>
              <a:rPr lang="en-US" dirty="0" smtClean="0">
                <a:solidFill>
                  <a:srgbClr val="CC046D"/>
                </a:solidFill>
              </a:rPr>
              <a:t>t </a:t>
            </a:r>
            <a:r>
              <a:rPr lang="en-US" dirty="0" smtClean="0">
                <a:solidFill>
                  <a:srgbClr val="7030A0"/>
                </a:solidFill>
              </a:rPr>
              <a:t>o</a:t>
            </a:r>
            <a:r>
              <a:rPr lang="en-US" dirty="0" smtClean="0">
                <a:solidFill>
                  <a:srgbClr val="CC046D"/>
                </a:solidFill>
              </a:rPr>
              <a:t>f </a:t>
            </a:r>
            <a:r>
              <a:rPr lang="en-US" dirty="0" smtClean="0">
                <a:solidFill>
                  <a:srgbClr val="7030A0"/>
                </a:solidFill>
              </a:rPr>
              <a:t>a</a:t>
            </a:r>
            <a:r>
              <a:rPr lang="en-US" dirty="0" smtClean="0">
                <a:solidFill>
                  <a:srgbClr val="CC046D"/>
                </a:solidFill>
              </a:rPr>
              <a:t> w</a:t>
            </a:r>
            <a:r>
              <a:rPr lang="en-US" dirty="0" smtClean="0">
                <a:solidFill>
                  <a:srgbClr val="7030A0"/>
                </a:solidFill>
              </a:rPr>
              <a:t>h</a:t>
            </a:r>
            <a:r>
              <a:rPr lang="en-US" dirty="0" smtClean="0">
                <a:solidFill>
                  <a:srgbClr val="CC046D"/>
                </a:solidFill>
              </a:rPr>
              <a:t>o</a:t>
            </a:r>
            <a:r>
              <a:rPr lang="en-US" dirty="0" smtClean="0">
                <a:solidFill>
                  <a:srgbClr val="7030A0"/>
                </a:solidFill>
              </a:rPr>
              <a:t>l</a:t>
            </a:r>
            <a:r>
              <a:rPr lang="en-US" dirty="0" smtClean="0">
                <a:solidFill>
                  <a:srgbClr val="CC046D"/>
                </a:solidFill>
              </a:rPr>
              <a:t>e. </a:t>
            </a:r>
            <a:endParaRPr lang="en-US" dirty="0">
              <a:solidFill>
                <a:srgbClr val="CC046D"/>
              </a:solidFill>
            </a:endParaRPr>
          </a:p>
        </p:txBody>
      </p:sp>
    </p:spTree>
    <p:extLst>
      <p:ext uri="{BB962C8B-B14F-4D97-AF65-F5344CB8AC3E}">
        <p14:creationId xmlns:p14="http://schemas.microsoft.com/office/powerpoint/2010/main" val="58712279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219200"/>
            <a:ext cx="6400800" cy="914400"/>
          </a:xfrm>
        </p:spPr>
        <p:txBody>
          <a:bodyPr>
            <a:normAutofit/>
          </a:bodyPr>
          <a:lstStyle/>
          <a:p>
            <a:r>
              <a:rPr lang="en-US" dirty="0" smtClean="0"/>
              <a:t>Division…?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lvl="0" indent="0">
                  <a:buNone/>
                </a:pPr>
                <a:r>
                  <a:rPr lang="en-US" b="1" spc="-150" dirty="0" smtClean="0">
                    <a:solidFill>
                      <a:srgbClr val="6B6149">
                        <a:lumMod val="75000"/>
                      </a:srgbClr>
                    </a:solidFill>
                  </a:rPr>
                  <a:t>Problems</a:t>
                </a:r>
                <a:r>
                  <a:rPr lang="en-US" b="1" spc="-150" dirty="0">
                    <a:solidFill>
                      <a:srgbClr val="6B6149">
                        <a:lumMod val="75000"/>
                      </a:srgbClr>
                    </a:solidFill>
                  </a:rPr>
                  <a:t>:</a:t>
                </a:r>
                <a:endParaRPr lang="en-US" b="1" spc="-150" dirty="0" smtClean="0">
                  <a:solidFill>
                    <a:srgbClr val="6B6149">
                      <a:lumMod val="75000"/>
                    </a:srgbClr>
                  </a:solidFill>
                </a:endParaRPr>
              </a:p>
              <a:p>
                <a:pPr lvl="0" indent="0">
                  <a:buNone/>
                </a:pPr>
                <a:r>
                  <a:rPr lang="en-US" b="1" spc="-150" dirty="0" smtClean="0">
                    <a:solidFill>
                      <a:srgbClr val="6B6149">
                        <a:lumMod val="75000"/>
                      </a:srgbClr>
                    </a:solidFill>
                  </a:rPr>
                  <a:t>1.    </a:t>
                </a:r>
                <a:r>
                  <a:rPr lang="en-US" b="1" spc="-150" dirty="0">
                    <a:solidFill>
                      <a:srgbClr val="6B6149">
                        <a:lumMod val="75000"/>
                      </a:srgbClr>
                    </a:solidFill>
                  </a:rPr>
                  <a:t>1/2</a:t>
                </a:r>
                <a14:m>
                  <m:oMath xmlns:m="http://schemas.openxmlformats.org/officeDocument/2006/math">
                    <m:r>
                      <a:rPr lang="en-US" b="1" i="1" spc="-150">
                        <a:solidFill>
                          <a:srgbClr val="6B6149">
                            <a:lumMod val="75000"/>
                          </a:srgbClr>
                        </a:solidFill>
                        <a:latin typeface="Cambria Math"/>
                        <a:ea typeface="Cambria Math"/>
                      </a:rPr>
                      <m:t>÷</m:t>
                    </m:r>
                  </m:oMath>
                </a14:m>
                <a:r>
                  <a:rPr lang="en-US" b="1" spc="-150" dirty="0">
                    <a:solidFill>
                      <a:srgbClr val="6B6149">
                        <a:lumMod val="75000"/>
                      </a:srgbClr>
                    </a:solidFill>
                  </a:rPr>
                  <a:t>1/6</a:t>
                </a:r>
                <a:r>
                  <a:rPr lang="en-US" b="1" spc="-150" dirty="0" smtClean="0">
                    <a:solidFill>
                      <a:srgbClr val="6B6149">
                        <a:lumMod val="75000"/>
                      </a:srgbClr>
                    </a:solidFill>
                  </a:rPr>
                  <a:t>=     </a:t>
                </a:r>
                <a:r>
                  <a:rPr lang="en-US" b="1" spc="-150" dirty="0">
                    <a:solidFill>
                      <a:srgbClr val="6B6149">
                        <a:lumMod val="75000"/>
                      </a:srgbClr>
                    </a:solidFill>
                  </a:rPr>
                  <a:t>	</a:t>
                </a:r>
                <a:r>
                  <a:rPr lang="en-US" b="1" spc="-150" dirty="0" smtClean="0">
                    <a:solidFill>
                      <a:srgbClr val="6B6149">
                        <a:lumMod val="75000"/>
                      </a:srgbClr>
                    </a:solidFill>
                  </a:rPr>
                  <a:t> 6.   </a:t>
                </a:r>
                <a:r>
                  <a:rPr lang="en-US" b="1" spc="-150" dirty="0">
                    <a:solidFill>
                      <a:srgbClr val="6B6149">
                        <a:lumMod val="75000"/>
                      </a:srgbClr>
                    </a:solidFill>
                  </a:rPr>
                  <a:t>3/4</a:t>
                </a:r>
                <a14:m>
                  <m:oMath xmlns:m="http://schemas.openxmlformats.org/officeDocument/2006/math">
                    <m:r>
                      <a:rPr lang="en-US" b="1" i="1" spc="-150">
                        <a:solidFill>
                          <a:srgbClr val="6B6149">
                            <a:lumMod val="75000"/>
                          </a:srgbClr>
                        </a:solidFill>
                        <a:latin typeface="Cambria Math"/>
                        <a:ea typeface="Cambria Math"/>
                      </a:rPr>
                      <m:t>÷</m:t>
                    </m:r>
                  </m:oMath>
                </a14:m>
                <a:r>
                  <a:rPr lang="en-US" b="1" spc="-150" dirty="0">
                    <a:solidFill>
                      <a:srgbClr val="6B6149">
                        <a:lumMod val="75000"/>
                      </a:srgbClr>
                    </a:solidFill>
                  </a:rPr>
                  <a:t>6/10=	</a:t>
                </a:r>
                <a:endParaRPr lang="en-US" b="1" spc="-150" dirty="0" smtClean="0">
                  <a:solidFill>
                    <a:srgbClr val="6B6149">
                      <a:lumMod val="75000"/>
                    </a:srgbClr>
                  </a:solidFill>
                </a:endParaRPr>
              </a:p>
              <a:p>
                <a:pPr lvl="0" indent="0">
                  <a:buNone/>
                </a:pPr>
                <a:r>
                  <a:rPr lang="en-US" b="1" spc="-150" dirty="0" smtClean="0">
                    <a:solidFill>
                      <a:srgbClr val="6B6149">
                        <a:lumMod val="75000"/>
                      </a:srgbClr>
                    </a:solidFill>
                  </a:rPr>
                  <a:t>2.    1/8</a:t>
                </a:r>
                <a14:m>
                  <m:oMath xmlns:m="http://schemas.openxmlformats.org/officeDocument/2006/math">
                    <m:r>
                      <a:rPr lang="en-US" b="1" i="1" spc="-150">
                        <a:solidFill>
                          <a:srgbClr val="6B6149">
                            <a:lumMod val="75000"/>
                          </a:srgbClr>
                        </a:solidFill>
                        <a:latin typeface="Cambria Math"/>
                        <a:ea typeface="Cambria Math"/>
                      </a:rPr>
                      <m:t>÷</m:t>
                    </m:r>
                    <m:r>
                      <a:rPr lang="en-US" b="1" i="1" spc="-150">
                        <a:solidFill>
                          <a:srgbClr val="6B6149">
                            <a:lumMod val="75000"/>
                          </a:srgbClr>
                        </a:solidFill>
                        <a:latin typeface="Cambria Math"/>
                        <a:ea typeface="Cambria Math"/>
                      </a:rPr>
                      <m:t>𝟏</m:t>
                    </m:r>
                    <m:r>
                      <a:rPr lang="en-US" b="1" i="1" spc="-150">
                        <a:solidFill>
                          <a:srgbClr val="6B6149">
                            <a:lumMod val="75000"/>
                          </a:srgbClr>
                        </a:solidFill>
                        <a:latin typeface="Cambria Math"/>
                        <a:ea typeface="Cambria Math"/>
                      </a:rPr>
                      <m:t>/</m:t>
                    </m:r>
                    <m:r>
                      <a:rPr lang="en-US" b="1" i="1" spc="-150">
                        <a:solidFill>
                          <a:srgbClr val="6B6149">
                            <a:lumMod val="75000"/>
                          </a:srgbClr>
                        </a:solidFill>
                        <a:latin typeface="Cambria Math"/>
                        <a:ea typeface="Cambria Math"/>
                      </a:rPr>
                      <m:t>𝟒</m:t>
                    </m:r>
                  </m:oMath>
                </a14:m>
                <a:r>
                  <a:rPr lang="en-US" b="1" spc="-150" dirty="0" smtClean="0">
                    <a:solidFill>
                      <a:srgbClr val="6B6149">
                        <a:lumMod val="75000"/>
                      </a:srgbClr>
                    </a:solidFill>
                  </a:rPr>
                  <a:t>=</a:t>
                </a:r>
                <a:r>
                  <a:rPr lang="en-US" b="1" spc="-150" dirty="0">
                    <a:solidFill>
                      <a:srgbClr val="6B6149">
                        <a:lumMod val="75000"/>
                      </a:srgbClr>
                    </a:solidFill>
                  </a:rPr>
                  <a:t>	</a:t>
                </a:r>
                <a:r>
                  <a:rPr lang="en-US" b="1" spc="-150" dirty="0" smtClean="0">
                    <a:solidFill>
                      <a:srgbClr val="6B6149">
                        <a:lumMod val="75000"/>
                      </a:srgbClr>
                    </a:solidFill>
                  </a:rPr>
                  <a:t>7.    </a:t>
                </a:r>
                <a:r>
                  <a:rPr lang="en-US" b="1" spc="-150" dirty="0">
                    <a:solidFill>
                      <a:srgbClr val="6B6149">
                        <a:lumMod val="75000"/>
                      </a:srgbClr>
                    </a:solidFill>
                  </a:rPr>
                  <a:t>1/4</a:t>
                </a:r>
                <a14:m>
                  <m:oMath xmlns:m="http://schemas.openxmlformats.org/officeDocument/2006/math">
                    <m:r>
                      <a:rPr lang="en-US" b="1" i="1" spc="-150">
                        <a:solidFill>
                          <a:srgbClr val="6B6149">
                            <a:lumMod val="75000"/>
                          </a:srgbClr>
                        </a:solidFill>
                        <a:latin typeface="Cambria Math"/>
                        <a:ea typeface="Cambria Math"/>
                      </a:rPr>
                      <m:t>÷</m:t>
                    </m:r>
                  </m:oMath>
                </a14:m>
                <a:r>
                  <a:rPr lang="en-US" b="1" spc="-150" dirty="0">
                    <a:solidFill>
                      <a:srgbClr val="6B6149">
                        <a:lumMod val="75000"/>
                      </a:srgbClr>
                    </a:solidFill>
                  </a:rPr>
                  <a:t>1/5=</a:t>
                </a:r>
                <a:endParaRPr lang="en-US" b="1" spc="-150" dirty="0" smtClean="0">
                  <a:solidFill>
                    <a:srgbClr val="6B6149">
                      <a:lumMod val="75000"/>
                    </a:srgbClr>
                  </a:solidFill>
                </a:endParaRPr>
              </a:p>
              <a:p>
                <a:pPr lvl="0" indent="0">
                  <a:buNone/>
                </a:pPr>
                <a:r>
                  <a:rPr lang="en-US" b="1" spc="-150" dirty="0" smtClean="0">
                    <a:solidFill>
                      <a:srgbClr val="6B6149">
                        <a:lumMod val="75000"/>
                      </a:srgbClr>
                    </a:solidFill>
                  </a:rPr>
                  <a:t>3.    </a:t>
                </a:r>
                <a:r>
                  <a:rPr lang="en-US" b="1" spc="-150" dirty="0">
                    <a:solidFill>
                      <a:srgbClr val="6B6149">
                        <a:lumMod val="75000"/>
                      </a:srgbClr>
                    </a:solidFill>
                  </a:rPr>
                  <a:t>5/6</a:t>
                </a:r>
                <a14:m>
                  <m:oMath xmlns:m="http://schemas.openxmlformats.org/officeDocument/2006/math">
                    <m:r>
                      <a:rPr lang="en-US" b="1" i="1" spc="-150">
                        <a:solidFill>
                          <a:srgbClr val="6B6149">
                            <a:lumMod val="75000"/>
                          </a:srgbClr>
                        </a:solidFill>
                        <a:latin typeface="Cambria Math"/>
                        <a:ea typeface="Cambria Math"/>
                      </a:rPr>
                      <m:t>÷</m:t>
                    </m:r>
                  </m:oMath>
                </a14:m>
                <a:r>
                  <a:rPr lang="en-US" b="1" spc="-150" dirty="0">
                    <a:solidFill>
                      <a:srgbClr val="6B6149">
                        <a:lumMod val="75000"/>
                      </a:srgbClr>
                    </a:solidFill>
                  </a:rPr>
                  <a:t>1/3=                </a:t>
                </a:r>
                <a:r>
                  <a:rPr lang="en-US" b="1" spc="-150" dirty="0" smtClean="0">
                    <a:solidFill>
                      <a:srgbClr val="6B6149">
                        <a:lumMod val="75000"/>
                      </a:srgbClr>
                    </a:solidFill>
                  </a:rPr>
                  <a:t>	8.    </a:t>
                </a:r>
                <a:r>
                  <a:rPr lang="en-US" b="1" spc="-150" dirty="0">
                    <a:solidFill>
                      <a:srgbClr val="6B6149">
                        <a:lumMod val="75000"/>
                      </a:srgbClr>
                    </a:solidFill>
                  </a:rPr>
                  <a:t>1/4</a:t>
                </a:r>
                <a14:m>
                  <m:oMath xmlns:m="http://schemas.openxmlformats.org/officeDocument/2006/math">
                    <m:r>
                      <a:rPr lang="en-US" b="1" i="1" spc="-150">
                        <a:solidFill>
                          <a:srgbClr val="6B6149">
                            <a:lumMod val="75000"/>
                          </a:srgbClr>
                        </a:solidFill>
                        <a:latin typeface="Cambria Math"/>
                        <a:ea typeface="Cambria Math"/>
                      </a:rPr>
                      <m:t>÷</m:t>
                    </m:r>
                  </m:oMath>
                </a14:m>
                <a:r>
                  <a:rPr lang="en-US" b="1" spc="-150" dirty="0">
                    <a:solidFill>
                      <a:srgbClr val="6B6149">
                        <a:lumMod val="75000"/>
                      </a:srgbClr>
                    </a:solidFill>
                  </a:rPr>
                  <a:t>1/10= </a:t>
                </a:r>
                <a:endParaRPr lang="en-US" b="1" spc="-150" dirty="0" smtClean="0">
                  <a:solidFill>
                    <a:srgbClr val="6B6149">
                      <a:lumMod val="75000"/>
                    </a:srgbClr>
                  </a:solidFill>
                </a:endParaRPr>
              </a:p>
              <a:p>
                <a:pPr lvl="0" indent="0">
                  <a:buNone/>
                </a:pPr>
                <a:r>
                  <a:rPr lang="en-US" b="1" spc="-150" dirty="0" smtClean="0">
                    <a:solidFill>
                      <a:srgbClr val="6B6149">
                        <a:lumMod val="75000"/>
                      </a:srgbClr>
                    </a:solidFill>
                  </a:rPr>
                  <a:t>4.    10/12</a:t>
                </a:r>
                <a14:m>
                  <m:oMath xmlns:m="http://schemas.openxmlformats.org/officeDocument/2006/math">
                    <m:r>
                      <a:rPr lang="en-US" b="1" i="1" spc="-150" smtClean="0">
                        <a:solidFill>
                          <a:srgbClr val="6B6149">
                            <a:lumMod val="75000"/>
                          </a:srgbClr>
                        </a:solidFill>
                        <a:latin typeface="Cambria Math"/>
                        <a:ea typeface="Cambria Math"/>
                      </a:rPr>
                      <m:t>÷</m:t>
                    </m:r>
                  </m:oMath>
                </a14:m>
                <a:r>
                  <a:rPr lang="en-US" b="1" spc="-150" dirty="0" smtClean="0">
                    <a:solidFill>
                      <a:srgbClr val="6B6149">
                        <a:lumMod val="75000"/>
                      </a:srgbClr>
                    </a:solidFill>
                  </a:rPr>
                  <a:t>1/6=</a:t>
                </a:r>
                <a:r>
                  <a:rPr lang="en-US" b="1" spc="-150" dirty="0">
                    <a:solidFill>
                      <a:srgbClr val="6B6149">
                        <a:lumMod val="75000"/>
                      </a:srgbClr>
                    </a:solidFill>
                  </a:rPr>
                  <a:t> </a:t>
                </a:r>
                <a:r>
                  <a:rPr lang="en-US" b="1" spc="-150" dirty="0" smtClean="0">
                    <a:solidFill>
                      <a:srgbClr val="6B6149">
                        <a:lumMod val="75000"/>
                      </a:srgbClr>
                    </a:solidFill>
                  </a:rPr>
                  <a:t>	9.    </a:t>
                </a:r>
                <a:r>
                  <a:rPr lang="en-US" b="1" spc="-150" dirty="0">
                    <a:solidFill>
                      <a:srgbClr val="6B6149">
                        <a:lumMod val="75000"/>
                      </a:srgbClr>
                    </a:solidFill>
                  </a:rPr>
                  <a:t>1/10</a:t>
                </a:r>
                <a14:m>
                  <m:oMath xmlns:m="http://schemas.openxmlformats.org/officeDocument/2006/math">
                    <m:r>
                      <a:rPr lang="en-US" b="1" i="1" spc="-150">
                        <a:solidFill>
                          <a:srgbClr val="6B6149">
                            <a:lumMod val="75000"/>
                          </a:srgbClr>
                        </a:solidFill>
                        <a:latin typeface="Cambria Math"/>
                        <a:ea typeface="Cambria Math"/>
                      </a:rPr>
                      <m:t>÷</m:t>
                    </m:r>
                  </m:oMath>
                </a14:m>
                <a:r>
                  <a:rPr lang="en-US" b="1" spc="-150" dirty="0">
                    <a:solidFill>
                      <a:srgbClr val="6B6149">
                        <a:lumMod val="75000"/>
                      </a:srgbClr>
                    </a:solidFill>
                  </a:rPr>
                  <a:t>1/12=</a:t>
                </a:r>
              </a:p>
              <a:p>
                <a:pPr lvl="0" indent="0">
                  <a:buNone/>
                </a:pPr>
                <a:r>
                  <a:rPr lang="en-US" b="1" spc="-150" dirty="0" smtClean="0">
                    <a:solidFill>
                      <a:srgbClr val="6B6149">
                        <a:lumMod val="75000"/>
                      </a:srgbClr>
                    </a:solidFill>
                  </a:rPr>
                  <a:t>5.    </a:t>
                </a:r>
                <a:r>
                  <a:rPr lang="en-US" b="1" spc="-150" dirty="0">
                    <a:solidFill>
                      <a:srgbClr val="6B6149">
                        <a:lumMod val="75000"/>
                      </a:srgbClr>
                    </a:solidFill>
                  </a:rPr>
                  <a:t>2/3</a:t>
                </a:r>
                <a14:m>
                  <m:oMath xmlns:m="http://schemas.openxmlformats.org/officeDocument/2006/math">
                    <m:r>
                      <a:rPr lang="en-US" b="1" i="1" spc="-150">
                        <a:solidFill>
                          <a:srgbClr val="6B6149">
                            <a:lumMod val="75000"/>
                          </a:srgbClr>
                        </a:solidFill>
                        <a:latin typeface="Cambria Math"/>
                        <a:ea typeface="Cambria Math"/>
                      </a:rPr>
                      <m:t>÷</m:t>
                    </m:r>
                  </m:oMath>
                </a14:m>
                <a:r>
                  <a:rPr lang="en-US" b="1" spc="-150" dirty="0">
                    <a:solidFill>
                      <a:srgbClr val="6B6149">
                        <a:lumMod val="75000"/>
                      </a:srgbClr>
                    </a:solidFill>
                  </a:rPr>
                  <a:t>1/4</a:t>
                </a:r>
                <a:r>
                  <a:rPr lang="en-US" b="1" spc="-150" dirty="0" smtClean="0">
                    <a:solidFill>
                      <a:srgbClr val="6B6149">
                        <a:lumMod val="75000"/>
                      </a:srgbClr>
                    </a:solidFill>
                  </a:rPr>
                  <a:t>=    </a:t>
                </a:r>
                <a:r>
                  <a:rPr lang="en-US" b="1" spc="-150" dirty="0">
                    <a:solidFill>
                      <a:srgbClr val="6B6149">
                        <a:lumMod val="75000"/>
                      </a:srgbClr>
                    </a:solidFill>
                  </a:rPr>
                  <a:t>	</a:t>
                </a:r>
                <a:r>
                  <a:rPr lang="en-US" b="1" spc="-150" dirty="0" smtClean="0">
                    <a:solidFill>
                      <a:srgbClr val="6B6149">
                        <a:lumMod val="75000"/>
                      </a:srgbClr>
                    </a:solidFill>
                  </a:rPr>
                  <a:t>10.   </a:t>
                </a:r>
                <a:r>
                  <a:rPr lang="en-US" b="1" spc="-150" dirty="0">
                    <a:solidFill>
                      <a:srgbClr val="6B6149">
                        <a:lumMod val="75000"/>
                      </a:srgbClr>
                    </a:solidFill>
                  </a:rPr>
                  <a:t>7/8</a:t>
                </a:r>
                <a14:m>
                  <m:oMath xmlns:m="http://schemas.openxmlformats.org/officeDocument/2006/math">
                    <m:r>
                      <a:rPr lang="en-US" b="1" i="1" spc="-150">
                        <a:solidFill>
                          <a:srgbClr val="6B6149">
                            <a:lumMod val="75000"/>
                          </a:srgbClr>
                        </a:solidFill>
                        <a:latin typeface="Cambria Math"/>
                        <a:ea typeface="Cambria Math"/>
                      </a:rPr>
                      <m:t>÷</m:t>
                    </m:r>
                  </m:oMath>
                </a14:m>
                <a:r>
                  <a:rPr lang="en-US" b="1" spc="-150" dirty="0">
                    <a:solidFill>
                      <a:srgbClr val="6B6149">
                        <a:lumMod val="75000"/>
                      </a:srgbClr>
                    </a:solidFill>
                  </a:rPr>
                  <a:t>1/5= </a:t>
                </a:r>
                <a:r>
                  <a:rPr lang="en-US" b="1" spc="-150" dirty="0" smtClean="0">
                    <a:solidFill>
                      <a:srgbClr val="6B6149">
                        <a:lumMod val="75000"/>
                      </a:srgbClr>
                    </a:solidFill>
                  </a:rPr>
                  <a:t>              		</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762"/>
                </a:stretch>
              </a:blipFill>
            </p:spPr>
            <p:txBody>
              <a:bodyPr/>
              <a:lstStyle/>
              <a:p>
                <a:r>
                  <a:rPr lang="en-US">
                    <a:noFill/>
                  </a:rPr>
                  <a:t> </a:t>
                </a:r>
              </a:p>
            </p:txBody>
          </p:sp>
        </mc:Fallback>
      </mc:AlternateContent>
      <p:pic>
        <p:nvPicPr>
          <p:cNvPr id="5122" name="Picture 2" descr="C:\Users\180015\AppData\Local\Microsoft\Windows\Temporary Internet Files\Content.IE5\806YXH7W\MC90004812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38800" y="3124200"/>
            <a:ext cx="2010656" cy="20083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26848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t>Mixed numbers/ improper fractions </a:t>
            </a:r>
            <a:endParaRPr lang="en-US" sz="1800" dirty="0"/>
          </a:p>
        </p:txBody>
      </p:sp>
      <p:sp>
        <p:nvSpPr>
          <p:cNvPr id="3" name="Content Placeholder 2"/>
          <p:cNvSpPr>
            <a:spLocks noGrp="1"/>
          </p:cNvSpPr>
          <p:nvPr>
            <p:ph idx="1"/>
          </p:nvPr>
        </p:nvSpPr>
        <p:spPr/>
        <p:txBody>
          <a:bodyPr/>
          <a:lstStyle/>
          <a:p>
            <a:pPr indent="0">
              <a:buNone/>
            </a:pPr>
            <a:r>
              <a:rPr lang="en-US" dirty="0" smtClean="0">
                <a:solidFill>
                  <a:srgbClr val="0070C0"/>
                </a:solidFill>
              </a:rPr>
              <a:t>To change mixed numbers into improper fractions you have to first multiply the denominator by the whole number. The next thing you have to do is take the answer of the denominator multiplied by the whole number and add the numerator by it. And you get the improper fraction. </a:t>
            </a:r>
            <a:endParaRPr lang="en-US" dirty="0">
              <a:solidFill>
                <a:srgbClr val="0070C0"/>
              </a:solidFill>
            </a:endParaRPr>
          </a:p>
        </p:txBody>
      </p:sp>
    </p:spTree>
    <p:extLst>
      <p:ext uri="{BB962C8B-B14F-4D97-AF65-F5344CB8AC3E}">
        <p14:creationId xmlns:p14="http://schemas.microsoft.com/office/powerpoint/2010/main" val="32325510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t>mixed number/improper fraction</a:t>
            </a:r>
            <a:r>
              <a:rPr lang="en-US" dirty="0" smtClean="0"/>
              <a:t> </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371600" y="2438400"/>
                <a:ext cx="6400800" cy="3276600"/>
              </a:xfrm>
            </p:spPr>
            <p:txBody>
              <a:bodyPr>
                <a:normAutofit lnSpcReduction="10000"/>
              </a:bodyPr>
              <a:lstStyle/>
              <a:p>
                <a:pPr indent="0">
                  <a:buNone/>
                </a:pPr>
                <a:r>
                  <a:rPr lang="en-US" dirty="0" smtClean="0"/>
                  <a:t>Example: Find the improper fraction. </a:t>
                </a:r>
              </a:p>
              <a:p>
                <a:pPr indent="0">
                  <a:buNone/>
                </a:pPr>
                <a:r>
                  <a:rPr lang="en-US" sz="1600" dirty="0" smtClean="0"/>
                  <a:t>1.    3</a:t>
                </a:r>
                <a14:m>
                  <m:oMath xmlns:m="http://schemas.openxmlformats.org/officeDocument/2006/math">
                    <m:f>
                      <m:fPr>
                        <m:ctrlPr>
                          <a:rPr lang="en-US" sz="1600" i="1" smtClean="0">
                            <a:latin typeface="Cambria Math"/>
                          </a:rPr>
                        </m:ctrlPr>
                      </m:fPr>
                      <m:num>
                        <m:r>
                          <a:rPr lang="en-US" sz="1600" b="0" i="1" smtClean="0">
                            <a:latin typeface="Cambria Math"/>
                          </a:rPr>
                          <m:t>1</m:t>
                        </m:r>
                      </m:num>
                      <m:den>
                        <m:r>
                          <a:rPr lang="en-US" sz="1600" b="0" i="1" smtClean="0">
                            <a:latin typeface="Cambria Math"/>
                          </a:rPr>
                          <m:t>4</m:t>
                        </m:r>
                      </m:den>
                    </m:f>
                  </m:oMath>
                </a14:m>
                <a:r>
                  <a:rPr lang="en-US" sz="1600" dirty="0" smtClean="0"/>
                  <a:t> </a:t>
                </a:r>
                <a:r>
                  <a:rPr lang="en-US" sz="1600" dirty="0"/>
                  <a:t>	</a:t>
                </a:r>
                <a:r>
                  <a:rPr lang="en-US" sz="1600" dirty="0" smtClean="0"/>
                  <a:t>	6.     2</a:t>
                </a:r>
                <a14:m>
                  <m:oMath xmlns:m="http://schemas.openxmlformats.org/officeDocument/2006/math">
                    <m:f>
                      <m:fPr>
                        <m:ctrlPr>
                          <a:rPr lang="en-US" sz="1600" i="1" smtClean="0">
                            <a:latin typeface="Cambria Math"/>
                          </a:rPr>
                        </m:ctrlPr>
                      </m:fPr>
                      <m:num>
                        <m:r>
                          <a:rPr lang="en-US" sz="1600" b="0" i="1" smtClean="0">
                            <a:latin typeface="Cambria Math"/>
                          </a:rPr>
                          <m:t>6</m:t>
                        </m:r>
                      </m:num>
                      <m:den>
                        <m:r>
                          <a:rPr lang="en-US" sz="1600" b="0" i="1" smtClean="0">
                            <a:latin typeface="Cambria Math"/>
                          </a:rPr>
                          <m:t>8</m:t>
                        </m:r>
                      </m:den>
                    </m:f>
                  </m:oMath>
                </a14:m>
                <a:endParaRPr lang="en-US" sz="1600" dirty="0" smtClean="0"/>
              </a:p>
              <a:p>
                <a:pPr marL="342900" indent="-342900">
                  <a:buAutoNum type="arabicPeriod" startAt="2"/>
                </a:pPr>
                <a:r>
                  <a:rPr lang="en-US" sz="1600" dirty="0" smtClean="0"/>
                  <a:t>6</a:t>
                </a:r>
                <a14:m>
                  <m:oMath xmlns:m="http://schemas.openxmlformats.org/officeDocument/2006/math">
                    <m:f>
                      <m:fPr>
                        <m:ctrlPr>
                          <a:rPr lang="en-US" sz="1600" i="1" smtClean="0">
                            <a:latin typeface="Cambria Math"/>
                          </a:rPr>
                        </m:ctrlPr>
                      </m:fPr>
                      <m:num>
                        <m:r>
                          <a:rPr lang="en-US" sz="1600" b="0" i="1" smtClean="0">
                            <a:latin typeface="Cambria Math"/>
                          </a:rPr>
                          <m:t>5</m:t>
                        </m:r>
                      </m:num>
                      <m:den>
                        <m:r>
                          <a:rPr lang="en-US" sz="1600" b="0" i="1" smtClean="0">
                            <a:latin typeface="Cambria Math"/>
                          </a:rPr>
                          <m:t>6</m:t>
                        </m:r>
                      </m:den>
                    </m:f>
                  </m:oMath>
                </a14:m>
                <a:r>
                  <a:rPr lang="en-US" sz="1600" dirty="0" smtClean="0"/>
                  <a:t>		7.     5</a:t>
                </a:r>
                <a14:m>
                  <m:oMath xmlns:m="http://schemas.openxmlformats.org/officeDocument/2006/math">
                    <m:f>
                      <m:fPr>
                        <m:ctrlPr>
                          <a:rPr lang="en-US" sz="1600" i="1" smtClean="0">
                            <a:latin typeface="Cambria Math"/>
                          </a:rPr>
                        </m:ctrlPr>
                      </m:fPr>
                      <m:num>
                        <m:r>
                          <a:rPr lang="en-US" sz="1600" b="0" i="1" smtClean="0">
                            <a:latin typeface="Cambria Math"/>
                          </a:rPr>
                          <m:t>12</m:t>
                        </m:r>
                      </m:num>
                      <m:den>
                        <m:r>
                          <a:rPr lang="en-US" sz="1600" b="0" i="1" smtClean="0">
                            <a:latin typeface="Cambria Math"/>
                          </a:rPr>
                          <m:t>20</m:t>
                        </m:r>
                      </m:den>
                    </m:f>
                  </m:oMath>
                </a14:m>
                <a:endParaRPr lang="en-US" sz="1600" dirty="0" smtClean="0"/>
              </a:p>
              <a:p>
                <a:pPr marL="342900" indent="-342900">
                  <a:buAutoNum type="arabicPeriod" startAt="2"/>
                </a:pPr>
                <a:r>
                  <a:rPr lang="en-US" sz="1600" dirty="0"/>
                  <a:t> </a:t>
                </a:r>
                <a:r>
                  <a:rPr lang="en-US" sz="1600" dirty="0" smtClean="0"/>
                  <a:t>8</a:t>
                </a:r>
                <a14:m>
                  <m:oMath xmlns:m="http://schemas.openxmlformats.org/officeDocument/2006/math">
                    <m:f>
                      <m:fPr>
                        <m:ctrlPr>
                          <a:rPr lang="en-US" sz="1600" i="1" smtClean="0">
                            <a:latin typeface="Cambria Math"/>
                          </a:rPr>
                        </m:ctrlPr>
                      </m:fPr>
                      <m:num>
                        <m:r>
                          <a:rPr lang="en-US" sz="1600" b="0" i="1" smtClean="0">
                            <a:latin typeface="Cambria Math"/>
                          </a:rPr>
                          <m:t>4</m:t>
                        </m:r>
                      </m:num>
                      <m:den>
                        <m:r>
                          <a:rPr lang="en-US" sz="1600" b="0" i="1" smtClean="0">
                            <a:latin typeface="Cambria Math"/>
                          </a:rPr>
                          <m:t>8</m:t>
                        </m:r>
                      </m:den>
                    </m:f>
                  </m:oMath>
                </a14:m>
                <a:r>
                  <a:rPr lang="en-US" sz="1600" dirty="0" smtClean="0"/>
                  <a:t>		8.     8</a:t>
                </a:r>
                <a14:m>
                  <m:oMath xmlns:m="http://schemas.openxmlformats.org/officeDocument/2006/math">
                    <m:f>
                      <m:fPr>
                        <m:ctrlPr>
                          <a:rPr lang="en-US" sz="1600" i="1" smtClean="0">
                            <a:latin typeface="Cambria Math"/>
                          </a:rPr>
                        </m:ctrlPr>
                      </m:fPr>
                      <m:num>
                        <m:r>
                          <a:rPr lang="en-US" sz="1600" b="0" i="1" smtClean="0">
                            <a:latin typeface="Cambria Math"/>
                          </a:rPr>
                          <m:t>9</m:t>
                        </m:r>
                      </m:num>
                      <m:den>
                        <m:r>
                          <a:rPr lang="en-US" sz="1600" b="0" i="1" smtClean="0">
                            <a:latin typeface="Cambria Math"/>
                          </a:rPr>
                          <m:t>10</m:t>
                        </m:r>
                      </m:den>
                    </m:f>
                  </m:oMath>
                </a14:m>
                <a:endParaRPr lang="en-US" sz="1600" dirty="0" smtClean="0"/>
              </a:p>
              <a:p>
                <a:pPr marL="342900" indent="-342900">
                  <a:buAutoNum type="arabicPeriod" startAt="2"/>
                </a:pPr>
                <a:r>
                  <a:rPr lang="en-US" sz="1600" dirty="0" smtClean="0"/>
                  <a:t>6</a:t>
                </a:r>
                <a14:m>
                  <m:oMath xmlns:m="http://schemas.openxmlformats.org/officeDocument/2006/math">
                    <m:f>
                      <m:fPr>
                        <m:ctrlPr>
                          <a:rPr lang="en-US" sz="1600" i="1" smtClean="0">
                            <a:latin typeface="Cambria Math"/>
                          </a:rPr>
                        </m:ctrlPr>
                      </m:fPr>
                      <m:num>
                        <m:r>
                          <a:rPr lang="en-US" sz="1600" b="0" i="1" smtClean="0">
                            <a:latin typeface="Cambria Math"/>
                          </a:rPr>
                          <m:t>3</m:t>
                        </m:r>
                      </m:num>
                      <m:den>
                        <m:r>
                          <a:rPr lang="en-US" sz="1600" b="0" i="1" smtClean="0">
                            <a:latin typeface="Cambria Math"/>
                          </a:rPr>
                          <m:t>5</m:t>
                        </m:r>
                      </m:den>
                    </m:f>
                  </m:oMath>
                </a14:m>
                <a:r>
                  <a:rPr lang="en-US" sz="1600" dirty="0" smtClean="0"/>
                  <a:t>		9.      9</a:t>
                </a:r>
                <a14:m>
                  <m:oMath xmlns:m="http://schemas.openxmlformats.org/officeDocument/2006/math">
                    <m:f>
                      <m:fPr>
                        <m:ctrlPr>
                          <a:rPr lang="en-US" sz="1600" i="1" smtClean="0">
                            <a:latin typeface="Cambria Math"/>
                          </a:rPr>
                        </m:ctrlPr>
                      </m:fPr>
                      <m:num>
                        <m:r>
                          <a:rPr lang="en-US" sz="1600" b="0" i="1" smtClean="0">
                            <a:latin typeface="Cambria Math"/>
                          </a:rPr>
                          <m:t>6</m:t>
                        </m:r>
                      </m:num>
                      <m:den>
                        <m:r>
                          <a:rPr lang="en-US" sz="1600" b="0" i="1" smtClean="0">
                            <a:latin typeface="Cambria Math"/>
                          </a:rPr>
                          <m:t>9</m:t>
                        </m:r>
                      </m:den>
                    </m:f>
                  </m:oMath>
                </a14:m>
                <a:endParaRPr lang="en-US" sz="1600" dirty="0" smtClean="0"/>
              </a:p>
              <a:p>
                <a:pPr marL="342900" indent="-342900">
                  <a:buAutoNum type="arabicPeriod" startAt="2"/>
                </a:pPr>
                <a:r>
                  <a:rPr lang="en-US" sz="1600" dirty="0" smtClean="0"/>
                  <a:t>7</a:t>
                </a:r>
                <a14:m>
                  <m:oMath xmlns:m="http://schemas.openxmlformats.org/officeDocument/2006/math">
                    <m:f>
                      <m:fPr>
                        <m:ctrlPr>
                          <a:rPr lang="en-US" sz="1600" i="1" smtClean="0">
                            <a:latin typeface="Cambria Math"/>
                          </a:rPr>
                        </m:ctrlPr>
                      </m:fPr>
                      <m:num>
                        <m:r>
                          <a:rPr lang="en-US" sz="1600" b="0" i="1" smtClean="0">
                            <a:latin typeface="Cambria Math"/>
                          </a:rPr>
                          <m:t>5</m:t>
                        </m:r>
                      </m:num>
                      <m:den>
                        <m:r>
                          <a:rPr lang="en-US" sz="1600" b="0" i="1" smtClean="0">
                            <a:latin typeface="Cambria Math"/>
                          </a:rPr>
                          <m:t>6</m:t>
                        </m:r>
                      </m:den>
                    </m:f>
                  </m:oMath>
                </a14:m>
                <a:r>
                  <a:rPr lang="en-US" sz="1600" dirty="0" smtClean="0"/>
                  <a:t>		10.    9</a:t>
                </a:r>
                <a14:m>
                  <m:oMath xmlns:m="http://schemas.openxmlformats.org/officeDocument/2006/math">
                    <m:f>
                      <m:fPr>
                        <m:ctrlPr>
                          <a:rPr lang="en-US" sz="1600" i="1" smtClean="0">
                            <a:latin typeface="Cambria Math"/>
                          </a:rPr>
                        </m:ctrlPr>
                      </m:fPr>
                      <m:num>
                        <m:r>
                          <a:rPr lang="en-US" sz="1600" b="0" i="1" smtClean="0">
                            <a:latin typeface="Cambria Math"/>
                          </a:rPr>
                          <m:t>5</m:t>
                        </m:r>
                      </m:num>
                      <m:den>
                        <m:r>
                          <a:rPr lang="en-US" sz="1600" b="0" i="1" smtClean="0">
                            <a:latin typeface="Cambria Math"/>
                          </a:rPr>
                          <m:t>13</m:t>
                        </m:r>
                      </m:den>
                    </m:f>
                  </m:oMath>
                </a14:m>
                <a:endParaRPr lang="en-US" sz="1600" dirty="0" smtClean="0"/>
              </a:p>
              <a:p>
                <a:pPr marL="342900" indent="-342900">
                  <a:buAutoNum type="arabicPeriod" startAt="2"/>
                </a:pPr>
                <a:endParaRPr lang="en-US" sz="1600" dirty="0" smtClean="0"/>
              </a:p>
              <a:p>
                <a:pPr marL="342900" indent="-342900">
                  <a:buAutoNum type="arabicPeriod" startAt="2"/>
                </a:pPr>
                <a:endParaRPr lang="en-US" dirty="0" smtClean="0"/>
              </a:p>
              <a:p>
                <a:pPr marL="342900" indent="-342900">
                  <a:buAutoNum type="arabicPeriod" startAt="2"/>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371600" y="2438400"/>
                <a:ext cx="6400800" cy="3276600"/>
              </a:xfrm>
              <a:blipFill rotWithShape="1">
                <a:blip r:embed="rId2"/>
                <a:stretch>
                  <a:fillRect l="-762"/>
                </a:stretch>
              </a:blipFill>
            </p:spPr>
            <p:txBody>
              <a:bodyPr/>
              <a:lstStyle/>
              <a:p>
                <a:r>
                  <a:rPr lang="en-US">
                    <a:noFill/>
                  </a:rPr>
                  <a:t> </a:t>
                </a:r>
              </a:p>
            </p:txBody>
          </p:sp>
        </mc:Fallback>
      </mc:AlternateContent>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43599" y="2819399"/>
            <a:ext cx="1295401" cy="1358263"/>
          </a:xfrm>
          <a:prstGeom prst="rect">
            <a:avLst/>
          </a:prstGeom>
        </p:spPr>
      </p:pic>
    </p:spTree>
    <p:extLst>
      <p:ext uri="{BB962C8B-B14F-4D97-AF65-F5344CB8AC3E}">
        <p14:creationId xmlns:p14="http://schemas.microsoft.com/office/powerpoint/2010/main" val="20249813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Word problems</a:t>
            </a:r>
            <a:endParaRPr lang="en-US" dirty="0"/>
          </a:p>
        </p:txBody>
      </p:sp>
      <p:sp>
        <p:nvSpPr>
          <p:cNvPr id="3" name="Content Placeholder 2"/>
          <p:cNvSpPr>
            <a:spLocks noGrp="1"/>
          </p:cNvSpPr>
          <p:nvPr>
            <p:ph idx="1"/>
          </p:nvPr>
        </p:nvSpPr>
        <p:spPr/>
        <p:txBody>
          <a:bodyPr/>
          <a:lstStyle/>
          <a:p>
            <a:pPr indent="0">
              <a:buNone/>
            </a:pPr>
            <a:r>
              <a:rPr lang="en-US" dirty="0" smtClean="0"/>
              <a:t>To do word problems you have to put the numbers in the problem into the word problem.</a:t>
            </a:r>
          </a:p>
          <a:p>
            <a:pPr indent="0">
              <a:buNone/>
            </a:pPr>
            <a:r>
              <a:rPr lang="en-US" dirty="0" smtClean="0"/>
              <a:t>Examples:  </a:t>
            </a:r>
          </a:p>
          <a:p>
            <a:pPr indent="0">
              <a:buNone/>
            </a:pPr>
            <a:r>
              <a:rPr lang="en-US" dirty="0" smtClean="0"/>
              <a:t>Two friends both have cookies and the want to see how many they have. So </a:t>
            </a:r>
            <a:r>
              <a:rPr lang="en-US" dirty="0"/>
              <a:t>M</a:t>
            </a:r>
            <a:r>
              <a:rPr lang="en-US" dirty="0" smtClean="0"/>
              <a:t>adison had 12 cookies and Shelby had 20 cookies. They added them together and got 32 cookies altogether. </a:t>
            </a:r>
          </a:p>
        </p:txBody>
      </p:sp>
    </p:spTree>
    <p:extLst>
      <p:ext uri="{BB962C8B-B14F-4D97-AF65-F5344CB8AC3E}">
        <p14:creationId xmlns:p14="http://schemas.microsoft.com/office/powerpoint/2010/main" val="30729376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143000"/>
            <a:ext cx="6400800" cy="1143000"/>
          </a:xfrm>
        </p:spPr>
        <p:txBody>
          <a:bodyPr>
            <a:normAutofit fontScale="90000"/>
          </a:bodyPr>
          <a:lstStyle/>
          <a:p>
            <a:r>
              <a:rPr lang="en-US" dirty="0" smtClean="0"/>
              <a:t>COMMON DENOMINATORTS…..?</a:t>
            </a:r>
            <a:endParaRPr lang="en-US" dirty="0"/>
          </a:p>
        </p:txBody>
      </p:sp>
      <p:sp>
        <p:nvSpPr>
          <p:cNvPr id="3" name="Content Placeholder 2"/>
          <p:cNvSpPr>
            <a:spLocks noGrp="1"/>
          </p:cNvSpPr>
          <p:nvPr>
            <p:ph idx="1"/>
          </p:nvPr>
        </p:nvSpPr>
        <p:spPr/>
        <p:txBody>
          <a:bodyPr/>
          <a:lstStyle/>
          <a:p>
            <a:pPr indent="0">
              <a:buNone/>
            </a:pPr>
            <a:r>
              <a:rPr lang="en-US" dirty="0" smtClean="0"/>
              <a:t> For common denominators you have to first find the denominators   by multiplying both of the denominators by the same number that makes them the same. Then you get the common denominators of both fractions.</a:t>
            </a:r>
          </a:p>
        </p:txBody>
      </p:sp>
    </p:spTree>
    <p:extLst>
      <p:ext uri="{BB962C8B-B14F-4D97-AF65-F5344CB8AC3E}">
        <p14:creationId xmlns:p14="http://schemas.microsoft.com/office/powerpoint/2010/main" val="21641506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Reciprocals…?</a:t>
            </a:r>
            <a:endParaRPr lang="en-US" dirty="0"/>
          </a:p>
        </p:txBody>
      </p:sp>
      <p:sp>
        <p:nvSpPr>
          <p:cNvPr id="3" name="Content Placeholder 2"/>
          <p:cNvSpPr>
            <a:spLocks noGrp="1"/>
          </p:cNvSpPr>
          <p:nvPr>
            <p:ph idx="1"/>
          </p:nvPr>
        </p:nvSpPr>
        <p:spPr/>
        <p:txBody>
          <a:bodyPr>
            <a:normAutofit/>
          </a:bodyPr>
          <a:lstStyle/>
          <a:p>
            <a:pPr indent="0">
              <a:buNone/>
            </a:pPr>
            <a:r>
              <a:rPr lang="en-US" dirty="0" smtClean="0"/>
              <a:t>To  reciprocate you have to flip the fraction the other way,</a:t>
            </a:r>
          </a:p>
          <a:p>
            <a:pPr indent="0">
              <a:buNone/>
            </a:pPr>
            <a:r>
              <a:rPr lang="en-US" dirty="0" smtClean="0"/>
              <a:t>1/5</a:t>
            </a:r>
            <a:r>
              <a:rPr lang="en-US" dirty="0" smtClean="0"/>
              <a:t>……………</a:t>
            </a:r>
            <a:r>
              <a:rPr lang="en-US" dirty="0" smtClean="0"/>
              <a:t>		7\12</a:t>
            </a:r>
            <a:r>
              <a:rPr lang="en-US" dirty="0" smtClean="0"/>
              <a:t>……………..</a:t>
            </a:r>
          </a:p>
          <a:p>
            <a:pPr indent="0">
              <a:buNone/>
            </a:pPr>
            <a:r>
              <a:rPr lang="en-US" dirty="0" smtClean="0"/>
              <a:t> 2/6……………		9\24……………... </a:t>
            </a:r>
          </a:p>
          <a:p>
            <a:pPr indent="0">
              <a:buNone/>
            </a:pPr>
            <a:r>
              <a:rPr lang="en-US" dirty="0" smtClean="0"/>
              <a:t>5/9......................... 	                3\6………………</a:t>
            </a:r>
          </a:p>
          <a:p>
            <a:pPr indent="0">
              <a:buNone/>
            </a:pPr>
            <a:r>
              <a:rPr lang="en-US" dirty="0" smtClean="0"/>
              <a:t> 9\18………………	9\15……………..... 6\12……………….. </a:t>
            </a:r>
            <a:r>
              <a:rPr lang="en-US" dirty="0" smtClean="0"/>
              <a:t>	8\14</a:t>
            </a:r>
            <a:r>
              <a:rPr lang="en-US" dirty="0" smtClean="0"/>
              <a:t>……………........</a:t>
            </a:r>
            <a:endParaRPr lang="en-US" dirty="0"/>
          </a:p>
        </p:txBody>
      </p:sp>
    </p:spTree>
    <p:extLst>
      <p:ext uri="{BB962C8B-B14F-4D97-AF65-F5344CB8AC3E}">
        <p14:creationId xmlns:p14="http://schemas.microsoft.com/office/powerpoint/2010/main" val="30114288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REDUCING</a:t>
            </a:r>
            <a:endParaRPr lang="en-US" dirty="0"/>
          </a:p>
        </p:txBody>
      </p:sp>
      <p:sp>
        <p:nvSpPr>
          <p:cNvPr id="3" name="Content Placeholder 2"/>
          <p:cNvSpPr>
            <a:spLocks noGrp="1"/>
          </p:cNvSpPr>
          <p:nvPr>
            <p:ph idx="1"/>
          </p:nvPr>
        </p:nvSpPr>
        <p:spPr/>
        <p:txBody>
          <a:bodyPr/>
          <a:lstStyle/>
          <a:p>
            <a:pPr indent="0">
              <a:buNone/>
            </a:pPr>
            <a:r>
              <a:rPr lang="en-US" dirty="0" smtClean="0"/>
              <a:t>TO REDUCE  FRACTIONS YOU HAVE TO FIRST FIND A  NUMBER THAT IS DIVISIBLE BY THE NUMERATOR AND DENOMINATOR. THEN DIVIDE THE NUMEATOR  AND DENOMINATOR BY THE NUMBER.</a:t>
            </a:r>
          </a:p>
          <a:p>
            <a:pPr indent="0">
              <a:buNone/>
            </a:pPr>
            <a:endParaRPr lang="en-US" dirty="0"/>
          </a:p>
        </p:txBody>
      </p:sp>
    </p:spTree>
    <p:extLst>
      <p:ext uri="{BB962C8B-B14F-4D97-AF65-F5344CB8AC3E}">
        <p14:creationId xmlns:p14="http://schemas.microsoft.com/office/powerpoint/2010/main" val="31435576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ANSWER KEY </a:t>
            </a:r>
            <a:endParaRPr lang="en-US" dirty="0"/>
          </a:p>
        </p:txBody>
      </p:sp>
      <p:sp>
        <p:nvSpPr>
          <p:cNvPr id="3" name="Content Placeholder 2"/>
          <p:cNvSpPr>
            <a:spLocks noGrp="1"/>
          </p:cNvSpPr>
          <p:nvPr>
            <p:ph idx="1"/>
          </p:nvPr>
        </p:nvSpPr>
        <p:spPr/>
        <p:txBody>
          <a:bodyPr>
            <a:normAutofit fontScale="92500"/>
          </a:bodyPr>
          <a:lstStyle/>
          <a:p>
            <a:pPr indent="0">
              <a:buNone/>
            </a:pPr>
            <a:r>
              <a:rPr lang="en-US" dirty="0" smtClean="0"/>
              <a:t>PAGE 3                   PAGE 6              </a:t>
            </a:r>
          </a:p>
          <a:p>
            <a:pPr indent="0">
              <a:buNone/>
            </a:pPr>
            <a:r>
              <a:rPr lang="en-US" dirty="0" smtClean="0"/>
              <a:t>1.  4/5		1.  7/18    				</a:t>
            </a:r>
          </a:p>
          <a:p>
            <a:pPr marL="342900" indent="-342900">
              <a:buAutoNum type="arabicPeriod" startAt="3"/>
            </a:pPr>
            <a:r>
              <a:rPr lang="en-US" dirty="0" smtClean="0"/>
              <a:t>½		3.  2/6</a:t>
            </a:r>
          </a:p>
          <a:p>
            <a:pPr marL="342900" indent="-342900">
              <a:buAutoNum type="arabicPeriod" startAt="5"/>
            </a:pPr>
            <a:r>
              <a:rPr lang="en-US" dirty="0" smtClean="0"/>
              <a:t>1 OR 6/6	5.  1/11</a:t>
            </a:r>
          </a:p>
          <a:p>
            <a:pPr marL="342900" indent="-342900">
              <a:buAutoNum type="arabicPeriod" startAt="7"/>
            </a:pPr>
            <a:r>
              <a:rPr lang="en-US" dirty="0" smtClean="0"/>
              <a:t>9/10		7.  5/12</a:t>
            </a:r>
          </a:p>
          <a:p>
            <a:pPr indent="0">
              <a:buNone/>
            </a:pPr>
            <a:r>
              <a:rPr lang="en-US" dirty="0" smtClean="0"/>
              <a:t>9. 11/12		9.  8/12</a:t>
            </a:r>
          </a:p>
        </p:txBody>
      </p:sp>
    </p:spTree>
    <p:extLst>
      <p:ext uri="{BB962C8B-B14F-4D97-AF65-F5344CB8AC3E}">
        <p14:creationId xmlns:p14="http://schemas.microsoft.com/office/powerpoint/2010/main" val="31731514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KEY</a:t>
            </a:r>
            <a:endParaRPr lang="en-US" dirty="0"/>
          </a:p>
        </p:txBody>
      </p:sp>
      <p:sp>
        <p:nvSpPr>
          <p:cNvPr id="3" name="Content Placeholder 2"/>
          <p:cNvSpPr>
            <a:spLocks noGrp="1"/>
          </p:cNvSpPr>
          <p:nvPr>
            <p:ph idx="1"/>
          </p:nvPr>
        </p:nvSpPr>
        <p:spPr/>
        <p:txBody>
          <a:bodyPr>
            <a:normAutofit/>
          </a:bodyPr>
          <a:lstStyle/>
          <a:p>
            <a:pPr indent="0">
              <a:buNone/>
            </a:pPr>
            <a:r>
              <a:rPr lang="en-US" dirty="0" smtClean="0"/>
              <a:t>PAGE 8		PAGE 10</a:t>
            </a:r>
          </a:p>
          <a:p>
            <a:pPr marL="342900" indent="-342900">
              <a:buAutoNum type="arabicPeriod"/>
            </a:pPr>
            <a:r>
              <a:rPr lang="en-US" dirty="0" smtClean="0"/>
              <a:t>½		1.  3</a:t>
            </a:r>
          </a:p>
          <a:p>
            <a:pPr marL="342900" indent="-342900">
              <a:buAutoNum type="arabicPeriod" startAt="3"/>
            </a:pPr>
            <a:r>
              <a:rPr lang="en-US" dirty="0" smtClean="0"/>
              <a:t>¼		3.  8/3</a:t>
            </a:r>
          </a:p>
          <a:p>
            <a:pPr marL="342900" indent="-342900">
              <a:buAutoNum type="arabicPeriod" startAt="5"/>
            </a:pPr>
            <a:r>
              <a:rPr lang="en-US" dirty="0" smtClean="0"/>
              <a:t>7/20		5.  5/2</a:t>
            </a:r>
          </a:p>
          <a:p>
            <a:pPr marL="342900" indent="-342900">
              <a:buAutoNum type="arabicPeriod" startAt="7"/>
            </a:pPr>
            <a:r>
              <a:rPr lang="en-US" dirty="0" smtClean="0"/>
              <a:t>¼		7.  35/8</a:t>
            </a:r>
          </a:p>
          <a:p>
            <a:pPr indent="0">
              <a:buNone/>
            </a:pPr>
            <a:r>
              <a:rPr lang="en-US" dirty="0" smtClean="0"/>
              <a:t>9.  1/15		9.  6/5</a:t>
            </a:r>
          </a:p>
        </p:txBody>
      </p:sp>
    </p:spTree>
    <p:extLst>
      <p:ext uri="{BB962C8B-B14F-4D97-AF65-F5344CB8AC3E}">
        <p14:creationId xmlns:p14="http://schemas.microsoft.com/office/powerpoint/2010/main" val="10180246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KEY</a:t>
            </a:r>
            <a:endParaRPr lang="en-US" dirty="0"/>
          </a:p>
        </p:txBody>
      </p:sp>
      <p:sp>
        <p:nvSpPr>
          <p:cNvPr id="3" name="Content Placeholder 2"/>
          <p:cNvSpPr>
            <a:spLocks noGrp="1"/>
          </p:cNvSpPr>
          <p:nvPr>
            <p:ph idx="1"/>
          </p:nvPr>
        </p:nvSpPr>
        <p:spPr/>
        <p:txBody>
          <a:bodyPr/>
          <a:lstStyle/>
          <a:p>
            <a:pPr indent="0">
              <a:buNone/>
            </a:pPr>
            <a:r>
              <a:rPr lang="en-US" dirty="0" smtClean="0"/>
              <a:t>PAGE 12		PAGE 15 </a:t>
            </a:r>
          </a:p>
          <a:p>
            <a:pPr marL="342900" indent="-342900">
              <a:buAutoNum type="arabicPeriod"/>
            </a:pPr>
            <a:r>
              <a:rPr lang="en-US" dirty="0" smtClean="0"/>
              <a:t>13/4		1.  5/1  </a:t>
            </a:r>
          </a:p>
          <a:p>
            <a:pPr marL="342900" indent="-342900">
              <a:buAutoNum type="arabicPeriod" startAt="3"/>
            </a:pPr>
            <a:r>
              <a:rPr lang="en-US" dirty="0" smtClean="0"/>
              <a:t>68/8		3.  9/5</a:t>
            </a:r>
          </a:p>
          <a:p>
            <a:pPr marL="342900" indent="-342900">
              <a:buAutoNum type="arabicPeriod" startAt="5"/>
            </a:pPr>
            <a:r>
              <a:rPr lang="en-US" dirty="0" smtClean="0"/>
              <a:t>47/6		5.  12/9</a:t>
            </a:r>
          </a:p>
          <a:p>
            <a:pPr marL="342900" indent="-342900">
              <a:buAutoNum type="arabicPeriod" startAt="7"/>
            </a:pPr>
            <a:r>
              <a:rPr lang="en-US" dirty="0" smtClean="0"/>
              <a:t>112/20	7.  24/9</a:t>
            </a:r>
          </a:p>
          <a:p>
            <a:pPr indent="0">
              <a:buNone/>
            </a:pPr>
            <a:r>
              <a:rPr lang="en-US" dirty="0"/>
              <a:t> </a:t>
            </a:r>
            <a:r>
              <a:rPr lang="en-US" dirty="0" smtClean="0"/>
              <a:t>9.  87/9		9.  15/9</a:t>
            </a:r>
          </a:p>
        </p:txBody>
      </p:sp>
    </p:spTree>
    <p:extLst>
      <p:ext uri="{BB962C8B-B14F-4D97-AF65-F5344CB8AC3E}">
        <p14:creationId xmlns:p14="http://schemas.microsoft.com/office/powerpoint/2010/main" val="2051994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Table of </a:t>
            </a:r>
            <a:r>
              <a:rPr lang="en-US" dirty="0" smtClean="0"/>
              <a:t>contents</a:t>
            </a:r>
            <a:endParaRPr lang="en-US" dirty="0"/>
          </a:p>
        </p:txBody>
      </p:sp>
      <p:sp>
        <p:nvSpPr>
          <p:cNvPr id="3" name="Content Placeholder 2"/>
          <p:cNvSpPr>
            <a:spLocks noGrp="1"/>
          </p:cNvSpPr>
          <p:nvPr>
            <p:ph idx="1"/>
          </p:nvPr>
        </p:nvSpPr>
        <p:spPr>
          <a:xfrm>
            <a:off x="1371600" y="2209800"/>
            <a:ext cx="6477000" cy="3581400"/>
          </a:xfrm>
        </p:spPr>
        <p:txBody>
          <a:bodyPr>
            <a:normAutofit fontScale="85000" lnSpcReduction="10000"/>
          </a:bodyPr>
          <a:lstStyle/>
          <a:p>
            <a:pPr indent="0">
              <a:buNone/>
            </a:pPr>
            <a:r>
              <a:rPr lang="en-US" dirty="0" smtClean="0"/>
              <a:t>  REDUCING			               16		</a:t>
            </a:r>
          </a:p>
          <a:p>
            <a:pPr indent="0">
              <a:buNone/>
            </a:pPr>
            <a:r>
              <a:rPr lang="en-US" dirty="0"/>
              <a:t> </a:t>
            </a:r>
            <a:r>
              <a:rPr lang="en-US" dirty="0" smtClean="0"/>
              <a:t>MIXED NUMBERS/IMRPOPER FRACTION               12       </a:t>
            </a:r>
          </a:p>
          <a:p>
            <a:pPr indent="0">
              <a:buNone/>
            </a:pPr>
            <a:r>
              <a:rPr lang="en-US" dirty="0"/>
              <a:t> </a:t>
            </a:r>
            <a:r>
              <a:rPr lang="en-US" dirty="0" smtClean="0"/>
              <a:t>RECIPROCALS 			               15</a:t>
            </a:r>
          </a:p>
          <a:p>
            <a:pPr indent="0">
              <a:buNone/>
            </a:pPr>
            <a:r>
              <a:rPr lang="en-US" dirty="0" smtClean="0"/>
              <a:t>COMMON DENOMINATOR		</a:t>
            </a:r>
            <a:r>
              <a:rPr lang="en-US" dirty="0"/>
              <a:t> </a:t>
            </a:r>
            <a:r>
              <a:rPr lang="en-US" dirty="0" smtClean="0"/>
              <a:t>             14	              SUBTRACTING AND ADDING		     3 AND 4</a:t>
            </a:r>
          </a:p>
          <a:p>
            <a:pPr indent="0">
              <a:buNone/>
            </a:pPr>
            <a:r>
              <a:rPr lang="en-US" dirty="0" smtClean="0"/>
              <a:t> MULTIPLYING AND DIVIDING	    7 AND 9</a:t>
            </a:r>
          </a:p>
          <a:p>
            <a:pPr indent="0">
              <a:buNone/>
            </a:pPr>
            <a:r>
              <a:rPr lang="en-US" dirty="0"/>
              <a:t> </a:t>
            </a:r>
            <a:r>
              <a:rPr lang="en-US" smtClean="0"/>
              <a:t>WORD PROBLEMS			             13</a:t>
            </a:r>
            <a:endParaRPr lang="en-US" dirty="0"/>
          </a:p>
          <a:p>
            <a:pPr marL="285750" indent="-285750">
              <a:buFont typeface="Wingdings" pitchFamily="2" charset="2"/>
              <a:buChar char="q"/>
            </a:pPr>
            <a:endParaRPr lang="en-US" dirty="0" smtClean="0"/>
          </a:p>
          <a:p>
            <a:pPr indent="0">
              <a:buNone/>
            </a:pPr>
            <a:r>
              <a:rPr lang="en-US" dirty="0" smtClean="0"/>
              <a:t> </a:t>
            </a:r>
            <a:endParaRPr lang="en-US" dirty="0"/>
          </a:p>
        </p:txBody>
      </p:sp>
      <p:pic>
        <p:nvPicPr>
          <p:cNvPr id="1026" name="Picture 2" descr="C:\Users\180015\AppData\Local\Microsoft\Windows\Temporary Internet Files\Content.IE5\806YXH7W\MP900411753[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53909" y="2895600"/>
            <a:ext cx="1371600" cy="22017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09183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066800"/>
            <a:ext cx="6096000" cy="762000"/>
          </a:xfrm>
        </p:spPr>
        <p:style>
          <a:lnRef idx="0">
            <a:schemeClr val="accent4"/>
          </a:lnRef>
          <a:fillRef idx="3">
            <a:schemeClr val="accent4"/>
          </a:fillRef>
          <a:effectRef idx="3">
            <a:schemeClr val="accent4"/>
          </a:effectRef>
          <a:fontRef idx="minor">
            <a:schemeClr val="lt1"/>
          </a:fontRef>
        </p:style>
        <p:txBody>
          <a:bodyPr>
            <a:normAutofit fontScale="90000"/>
          </a:bodyPr>
          <a:lstStyle/>
          <a:p>
            <a:r>
              <a:rPr lang="en-US" sz="1800" b="1" dirty="0">
                <a:solidFill>
                  <a:schemeClr val="accent6">
                    <a:lumMod val="40000"/>
                    <a:lumOff val="60000"/>
                  </a:schemeClr>
                </a:solidFill>
                <a:latin typeface="Arial Black" pitchFamily="34" charset="0"/>
              </a:rPr>
              <a:t>S</a:t>
            </a:r>
            <a:r>
              <a:rPr lang="en-US" sz="1800" b="1" dirty="0" smtClean="0">
                <a:solidFill>
                  <a:schemeClr val="accent6">
                    <a:lumMod val="40000"/>
                    <a:lumOff val="60000"/>
                  </a:schemeClr>
                </a:solidFill>
                <a:latin typeface="Arial Black" pitchFamily="34" charset="0"/>
              </a:rPr>
              <a:t>ection</a:t>
            </a:r>
            <a:r>
              <a:rPr lang="en-US" sz="1800" b="1" dirty="0" smtClean="0">
                <a:solidFill>
                  <a:srgbClr val="00B050"/>
                </a:solidFill>
                <a:latin typeface="Arial Black" pitchFamily="34" charset="0"/>
              </a:rPr>
              <a:t> </a:t>
            </a:r>
            <a:r>
              <a:rPr lang="en-US" sz="1800" dirty="0" smtClean="0">
                <a:solidFill>
                  <a:schemeClr val="accent6">
                    <a:lumMod val="50000"/>
                  </a:schemeClr>
                </a:solidFill>
                <a:latin typeface="Arial Black" pitchFamily="34" charset="0"/>
              </a:rPr>
              <a:t>1.</a:t>
            </a:r>
            <a:r>
              <a:rPr lang="en-US" sz="1800" dirty="0" smtClean="0">
                <a:solidFill>
                  <a:schemeClr val="accent6">
                    <a:lumMod val="50000"/>
                  </a:schemeClr>
                </a:solidFill>
                <a:latin typeface="Bradley Hand ITC" pitchFamily="66" charset="0"/>
              </a:rPr>
              <a:t>Adding</a:t>
            </a:r>
            <a:r>
              <a:rPr lang="en-US" sz="1800" b="1" dirty="0" smtClean="0">
                <a:solidFill>
                  <a:schemeClr val="accent6">
                    <a:lumMod val="50000"/>
                  </a:schemeClr>
                </a:solidFill>
                <a:latin typeface="Bradley Hand ITC" pitchFamily="66" charset="0"/>
              </a:rPr>
              <a:t> , Subtracting , multiplying and Dividing for Fractions</a:t>
            </a:r>
            <a:endParaRPr lang="en-US" sz="1800" b="1" dirty="0">
              <a:solidFill>
                <a:schemeClr val="accent6">
                  <a:lumMod val="50000"/>
                </a:schemeClr>
              </a:solidFill>
              <a:latin typeface="Bradley Hand ITC" pitchFamily="66" charset="0"/>
            </a:endParaRPr>
          </a:p>
        </p:txBody>
      </p:sp>
      <p:sp>
        <p:nvSpPr>
          <p:cNvPr id="3" name="Content Placeholder 2"/>
          <p:cNvSpPr>
            <a:spLocks noGrp="1"/>
          </p:cNvSpPr>
          <p:nvPr>
            <p:ph idx="1"/>
          </p:nvPr>
        </p:nvSpPr>
        <p:spPr>
          <a:xfrm>
            <a:off x="990600" y="1981200"/>
            <a:ext cx="6858000" cy="3276601"/>
          </a:xfrm>
        </p:spPr>
        <p:style>
          <a:lnRef idx="1">
            <a:schemeClr val="accent4"/>
          </a:lnRef>
          <a:fillRef idx="3">
            <a:schemeClr val="accent4"/>
          </a:fillRef>
          <a:effectRef idx="2">
            <a:schemeClr val="accent4"/>
          </a:effectRef>
          <a:fontRef idx="minor">
            <a:schemeClr val="lt1"/>
          </a:fontRef>
        </p:style>
        <p:txBody>
          <a:bodyPr>
            <a:normAutofit fontScale="70000" lnSpcReduction="20000"/>
          </a:bodyPr>
          <a:lstStyle/>
          <a:p>
            <a:pPr>
              <a:buFont typeface="Wingdings" pitchFamily="2" charset="2"/>
              <a:buChar char="§"/>
            </a:pPr>
            <a:r>
              <a:rPr lang="en-US" dirty="0" smtClean="0">
                <a:solidFill>
                  <a:schemeClr val="accent6">
                    <a:lumMod val="75000"/>
                  </a:schemeClr>
                </a:solidFill>
                <a:latin typeface="Arial Black" pitchFamily="34" charset="0"/>
              </a:rPr>
              <a:t>Adding: </a:t>
            </a:r>
            <a:r>
              <a:rPr lang="en-US" sz="2000" dirty="0" smtClean="0">
                <a:solidFill>
                  <a:schemeClr val="accent6">
                    <a:lumMod val="75000"/>
                  </a:schemeClr>
                </a:solidFill>
                <a:latin typeface="Arial Black" pitchFamily="34" charset="0"/>
              </a:rPr>
              <a:t>For adding fractions together you have to have common denominators so that all you have to do is add the numerators.</a:t>
            </a:r>
            <a:endParaRPr lang="en-US" sz="2000" dirty="0">
              <a:solidFill>
                <a:srgbClr val="002060"/>
              </a:solidFill>
              <a:latin typeface="Arial Black" pitchFamily="34" charset="0"/>
            </a:endParaRPr>
          </a:p>
          <a:p>
            <a:pPr indent="0">
              <a:buNone/>
            </a:pPr>
            <a:r>
              <a:rPr lang="en-US" sz="2000" dirty="0" smtClean="0">
                <a:solidFill>
                  <a:srgbClr val="002060"/>
                </a:solidFill>
                <a:latin typeface="Arial Black" pitchFamily="34" charset="0"/>
              </a:rPr>
              <a:t>Problems</a:t>
            </a:r>
          </a:p>
          <a:p>
            <a:pPr marL="457200" indent="-457200">
              <a:buAutoNum type="arabicPeriod"/>
            </a:pPr>
            <a:r>
              <a:rPr lang="en-US" sz="2000" dirty="0" smtClean="0">
                <a:solidFill>
                  <a:srgbClr val="002060"/>
                </a:solidFill>
                <a:latin typeface="Arial Black" pitchFamily="34" charset="0"/>
              </a:rPr>
              <a:t>1/5+3/5=4/5			8.  3/4+1/4=1 or 4/4</a:t>
            </a:r>
          </a:p>
          <a:p>
            <a:pPr>
              <a:buAutoNum type="arabicPeriod"/>
            </a:pPr>
            <a:r>
              <a:rPr lang="en-US" sz="2000" dirty="0">
                <a:solidFill>
                  <a:srgbClr val="002060"/>
                </a:solidFill>
                <a:latin typeface="Arial Black" pitchFamily="34" charset="0"/>
              </a:rPr>
              <a:t> </a:t>
            </a:r>
            <a:r>
              <a:rPr lang="en-US" sz="2000" dirty="0" smtClean="0">
                <a:solidFill>
                  <a:srgbClr val="002060"/>
                </a:solidFill>
                <a:latin typeface="Arial Black" pitchFamily="34" charset="0"/>
              </a:rPr>
              <a:t> 2/6+3/6=5/6			9.  9/12+ 2/12=11/12	</a:t>
            </a:r>
          </a:p>
          <a:p>
            <a:pPr>
              <a:buAutoNum type="arabicPeriod"/>
            </a:pPr>
            <a:r>
              <a:rPr lang="en-US" sz="2000" dirty="0">
                <a:solidFill>
                  <a:srgbClr val="002060"/>
                </a:solidFill>
                <a:latin typeface="Arial Black" pitchFamily="34" charset="0"/>
              </a:rPr>
              <a:t> </a:t>
            </a:r>
            <a:r>
              <a:rPr lang="en-US" sz="2000" dirty="0" smtClean="0">
                <a:solidFill>
                  <a:srgbClr val="002060"/>
                </a:solidFill>
                <a:latin typeface="Arial Black" pitchFamily="34" charset="0"/>
              </a:rPr>
              <a:t> 1/4+1/4=1/2			10.1/4+2/4=3/4</a:t>
            </a:r>
          </a:p>
          <a:p>
            <a:pPr>
              <a:buAutoNum type="arabicPeriod"/>
            </a:pPr>
            <a:r>
              <a:rPr lang="en-US" sz="2000" dirty="0" smtClean="0">
                <a:solidFill>
                  <a:srgbClr val="002060"/>
                </a:solidFill>
                <a:latin typeface="Arial Black" pitchFamily="34" charset="0"/>
              </a:rPr>
              <a:t>  1/2+1/3=5/6</a:t>
            </a:r>
          </a:p>
          <a:p>
            <a:pPr>
              <a:buAutoNum type="arabicPeriod"/>
            </a:pPr>
            <a:r>
              <a:rPr lang="en-US" sz="2000" dirty="0">
                <a:solidFill>
                  <a:srgbClr val="002060"/>
                </a:solidFill>
                <a:latin typeface="Arial Black" pitchFamily="34" charset="0"/>
              </a:rPr>
              <a:t> </a:t>
            </a:r>
            <a:r>
              <a:rPr lang="en-US" sz="2000" dirty="0" smtClean="0">
                <a:solidFill>
                  <a:srgbClr val="002060"/>
                </a:solidFill>
                <a:latin typeface="Arial Black" pitchFamily="34" charset="0"/>
              </a:rPr>
              <a:t> 5/6+1/6=1 or 6/6</a:t>
            </a:r>
          </a:p>
          <a:p>
            <a:pPr>
              <a:buAutoNum type="arabicPeriod"/>
            </a:pPr>
            <a:r>
              <a:rPr lang="en-US" sz="2000" dirty="0">
                <a:solidFill>
                  <a:srgbClr val="002060"/>
                </a:solidFill>
                <a:latin typeface="Arial Black" pitchFamily="34" charset="0"/>
              </a:rPr>
              <a:t> </a:t>
            </a:r>
            <a:r>
              <a:rPr lang="en-US" sz="2000" dirty="0" smtClean="0">
                <a:solidFill>
                  <a:srgbClr val="002060"/>
                </a:solidFill>
                <a:latin typeface="Arial Black" pitchFamily="34" charset="0"/>
              </a:rPr>
              <a:t> 1/4+ 1/12=1/3</a:t>
            </a:r>
          </a:p>
          <a:p>
            <a:pPr>
              <a:buAutoNum type="arabicPeriod"/>
            </a:pPr>
            <a:r>
              <a:rPr lang="en-US" sz="2000" dirty="0">
                <a:solidFill>
                  <a:srgbClr val="002060"/>
                </a:solidFill>
                <a:latin typeface="Arial Black" pitchFamily="34" charset="0"/>
              </a:rPr>
              <a:t> </a:t>
            </a:r>
            <a:r>
              <a:rPr lang="en-US" sz="2000" dirty="0" smtClean="0">
                <a:solidFill>
                  <a:srgbClr val="002060"/>
                </a:solidFill>
                <a:latin typeface="Arial Black" pitchFamily="34" charset="0"/>
              </a:rPr>
              <a:t> 6/10+3/10=9/10</a:t>
            </a:r>
          </a:p>
          <a:p>
            <a:pPr>
              <a:buAutoNum type="arabicPeriod"/>
            </a:pPr>
            <a:endParaRPr lang="en-US" sz="2000" dirty="0">
              <a:solidFill>
                <a:srgbClr val="002060"/>
              </a:solidFill>
              <a:latin typeface="Arial Black" pitchFamily="34" charset="0"/>
            </a:endParaRPr>
          </a:p>
        </p:txBody>
      </p:sp>
      <p:pic>
        <p:nvPicPr>
          <p:cNvPr id="4098" name="Picture 2" descr="C:\Users\180015\AppData\Local\Microsoft\Windows\Temporary Internet Files\Content.IE5\BTSCTUP1\MC90004812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05400" y="3962400"/>
            <a:ext cx="2418283" cy="12006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327503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219200"/>
            <a:ext cx="5943600" cy="685800"/>
          </a:xfrm>
        </p:spPr>
        <p:style>
          <a:lnRef idx="3">
            <a:schemeClr val="lt1"/>
          </a:lnRef>
          <a:fillRef idx="1">
            <a:schemeClr val="accent3"/>
          </a:fillRef>
          <a:effectRef idx="1">
            <a:schemeClr val="accent3"/>
          </a:effectRef>
          <a:fontRef idx="minor">
            <a:schemeClr val="lt1"/>
          </a:fontRef>
        </p:style>
        <p:txBody>
          <a:bodyPr>
            <a:normAutofit/>
          </a:bodyPr>
          <a:lstStyle/>
          <a:p>
            <a:r>
              <a:rPr lang="en-US" dirty="0" smtClean="0">
                <a:solidFill>
                  <a:srgbClr val="E8064C"/>
                </a:solidFill>
                <a:latin typeface="Arial Black" pitchFamily="34" charset="0"/>
              </a:rPr>
              <a:t>Subtraction…?</a:t>
            </a:r>
            <a:endParaRPr lang="en-US" dirty="0">
              <a:solidFill>
                <a:srgbClr val="E8064C"/>
              </a:solidFill>
              <a:latin typeface="Arial Black" pitchFamily="34" charset="0"/>
            </a:endParaRPr>
          </a:p>
        </p:txBody>
      </p:sp>
      <p:sp>
        <p:nvSpPr>
          <p:cNvPr id="4" name="Content Placeholder 3"/>
          <p:cNvSpPr>
            <a:spLocks noGrp="1"/>
          </p:cNvSpPr>
          <p:nvPr>
            <p:ph idx="1"/>
          </p:nvPr>
        </p:nvSpPr>
        <p:spPr>
          <a:xfrm>
            <a:off x="1371600" y="2514600"/>
            <a:ext cx="6400800" cy="3048001"/>
          </a:xfrm>
        </p:spPr>
        <p:style>
          <a:lnRef idx="1">
            <a:schemeClr val="accent3"/>
          </a:lnRef>
          <a:fillRef idx="2">
            <a:schemeClr val="accent3"/>
          </a:fillRef>
          <a:effectRef idx="1">
            <a:schemeClr val="accent3"/>
          </a:effectRef>
          <a:fontRef idx="minor">
            <a:schemeClr val="dk1"/>
          </a:fontRef>
        </p:style>
        <p:txBody>
          <a:bodyPr>
            <a:normAutofit fontScale="55000" lnSpcReduction="20000"/>
          </a:bodyPr>
          <a:lstStyle/>
          <a:p>
            <a:pPr marL="0" lvl="0" indent="0">
              <a:buNone/>
            </a:pPr>
            <a:r>
              <a:rPr lang="en-US" sz="4300" dirty="0">
                <a:solidFill>
                  <a:srgbClr val="C0504D">
                    <a:lumMod val="75000"/>
                  </a:srgbClr>
                </a:solidFill>
                <a:latin typeface="Arial Black" pitchFamily="34" charset="0"/>
              </a:rPr>
              <a:t>Subtracting: For subtracting fractions you have to first find the lowest common denominator, then you  multiply the numerators first and then subtract them when both denominators are the same</a:t>
            </a:r>
            <a:r>
              <a:rPr lang="en-US" sz="4300" dirty="0" smtClean="0">
                <a:solidFill>
                  <a:srgbClr val="C0504D">
                    <a:lumMod val="75000"/>
                  </a:srgbClr>
                </a:solidFill>
                <a:latin typeface="Arial Black" pitchFamily="34" charset="0"/>
              </a:rPr>
              <a:t>.</a:t>
            </a:r>
          </a:p>
          <a:p>
            <a:pPr marL="0" lvl="0" indent="0" algn="ctr">
              <a:buNone/>
            </a:pPr>
            <a:endParaRPr lang="en-US" sz="1900" dirty="0">
              <a:solidFill>
                <a:srgbClr val="C0504D">
                  <a:lumMod val="75000"/>
                </a:srgbClr>
              </a:solidFill>
              <a:latin typeface="Arial Black" pitchFamily="34" charset="0"/>
            </a:endParaRPr>
          </a:p>
          <a:p>
            <a:pPr marL="0" lvl="0" indent="0">
              <a:buNone/>
            </a:pPr>
            <a:endParaRPr lang="en-US" sz="4800" dirty="0" smtClean="0">
              <a:solidFill>
                <a:srgbClr val="0AC02D"/>
              </a:solidFill>
              <a:latin typeface="Arial Black" pitchFamily="34" charset="0"/>
            </a:endParaRPr>
          </a:p>
        </p:txBody>
      </p:sp>
    </p:spTree>
    <p:extLst>
      <p:ext uri="{BB962C8B-B14F-4D97-AF65-F5344CB8AC3E}">
        <p14:creationId xmlns:p14="http://schemas.microsoft.com/office/powerpoint/2010/main" val="33293235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Subtraction.....?</a:t>
            </a:r>
            <a:endParaRPr lang="en-US" dirty="0"/>
          </a:p>
        </p:txBody>
      </p:sp>
      <p:sp>
        <p:nvSpPr>
          <p:cNvPr id="4" name="Content Placeholder 3"/>
          <p:cNvSpPr>
            <a:spLocks noGrp="1"/>
          </p:cNvSpPr>
          <p:nvPr>
            <p:ph idx="1"/>
          </p:nvPr>
        </p:nvSpPr>
        <p:spPr/>
        <p:txBody>
          <a:bodyPr/>
          <a:lstStyle/>
          <a:p>
            <a:pPr lvl="0" indent="0">
              <a:buNone/>
            </a:pPr>
            <a:r>
              <a:rPr lang="en-US" sz="1100" dirty="0">
                <a:solidFill>
                  <a:srgbClr val="C0504D">
                    <a:lumMod val="75000"/>
                  </a:srgbClr>
                </a:solidFill>
                <a:latin typeface="Arial Black" pitchFamily="34" charset="0"/>
              </a:rPr>
              <a:t>Subtracting: For subtracting fractions you have to first find the lowest common denominator, then you  multiply the numerators first and then subtract them when both denominators are the same</a:t>
            </a:r>
            <a:r>
              <a:rPr lang="en-US" sz="1100" dirty="0" smtClean="0">
                <a:solidFill>
                  <a:srgbClr val="C0504D">
                    <a:lumMod val="75000"/>
                  </a:srgbClr>
                </a:solidFill>
                <a:latin typeface="Arial Black" pitchFamily="34" charset="0"/>
              </a:rPr>
              <a:t>.</a:t>
            </a:r>
          </a:p>
          <a:p>
            <a:pPr lvl="0" indent="0" algn="ctr">
              <a:buNone/>
            </a:pPr>
            <a:r>
              <a:rPr lang="en-US" sz="1100" dirty="0" smtClean="0">
                <a:solidFill>
                  <a:srgbClr val="C0504D">
                    <a:lumMod val="75000"/>
                  </a:srgbClr>
                </a:solidFill>
                <a:latin typeface="Arial Black" pitchFamily="34" charset="0"/>
              </a:rPr>
              <a:t>10/12-4/12= 10-4=6/12 reduced=1/2</a:t>
            </a:r>
          </a:p>
          <a:p>
            <a:pPr lvl="0" indent="0">
              <a:buNone/>
            </a:pPr>
            <a:endParaRPr lang="en-US" sz="1100" dirty="0">
              <a:solidFill>
                <a:srgbClr val="C0504D">
                  <a:lumMod val="75000"/>
                </a:srgbClr>
              </a:solidFill>
              <a:latin typeface="Arial Black" pitchFamily="34" charset="0"/>
            </a:endParaRPr>
          </a:p>
          <a:p>
            <a:pPr lvl="0" indent="0">
              <a:buNone/>
            </a:pPr>
            <a:r>
              <a:rPr lang="en-US" sz="1100" dirty="0" smtClean="0">
                <a:solidFill>
                  <a:srgbClr val="C0504D">
                    <a:lumMod val="75000"/>
                  </a:srgbClr>
                </a:solidFill>
                <a:latin typeface="Arial Black" pitchFamily="34" charset="0"/>
              </a:rPr>
              <a:t>Step 1:For subtracting fractions you first have to find the lowest common denominator.</a:t>
            </a:r>
          </a:p>
          <a:p>
            <a:pPr lvl="0" indent="0">
              <a:buNone/>
            </a:pPr>
            <a:r>
              <a:rPr lang="en-US" sz="1100" dirty="0" smtClean="0">
                <a:solidFill>
                  <a:srgbClr val="C0504D">
                    <a:lumMod val="75000"/>
                  </a:srgbClr>
                </a:solidFill>
                <a:latin typeface="Arial Black" pitchFamily="34" charset="0"/>
              </a:rPr>
              <a:t>Step 2: Second you would have to multiply the numerators.</a:t>
            </a:r>
          </a:p>
          <a:p>
            <a:pPr lvl="0" indent="0">
              <a:buNone/>
            </a:pPr>
            <a:r>
              <a:rPr lang="en-US" sz="1100" dirty="0" smtClean="0">
                <a:solidFill>
                  <a:srgbClr val="C0504D">
                    <a:lumMod val="75000"/>
                  </a:srgbClr>
                </a:solidFill>
                <a:latin typeface="Arial Black" pitchFamily="34" charset="0"/>
              </a:rPr>
              <a:t>Step 3: the subtract them when both denominators are the same.</a:t>
            </a:r>
          </a:p>
          <a:p>
            <a:pPr lvl="0" indent="0">
              <a:buNone/>
            </a:pPr>
            <a:endParaRPr lang="en-US" sz="1100" dirty="0">
              <a:solidFill>
                <a:srgbClr val="C0504D">
                  <a:lumMod val="75000"/>
                </a:srgbClr>
              </a:solidFill>
              <a:latin typeface="Arial Black" pitchFamily="34" charset="0"/>
            </a:endParaRPr>
          </a:p>
          <a:p>
            <a:endParaRPr lang="en-US" dirty="0"/>
          </a:p>
        </p:txBody>
      </p:sp>
    </p:spTree>
    <p:extLst>
      <p:ext uri="{BB962C8B-B14F-4D97-AF65-F5344CB8AC3E}">
        <p14:creationId xmlns:p14="http://schemas.microsoft.com/office/powerpoint/2010/main" val="41922999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Subtraction….?</a:t>
            </a:r>
            <a:endParaRPr lang="en-US" dirty="0"/>
          </a:p>
        </p:txBody>
      </p:sp>
      <p:sp>
        <p:nvSpPr>
          <p:cNvPr id="3" name="Content Placeholder 2"/>
          <p:cNvSpPr>
            <a:spLocks noGrp="1"/>
          </p:cNvSpPr>
          <p:nvPr>
            <p:ph idx="1"/>
          </p:nvPr>
        </p:nvSpPr>
        <p:spPr/>
        <p:txBody>
          <a:bodyPr>
            <a:normAutofit/>
          </a:bodyPr>
          <a:lstStyle/>
          <a:p>
            <a:pPr indent="0">
              <a:buNone/>
            </a:pPr>
            <a:r>
              <a:rPr lang="en-US" dirty="0"/>
              <a:t> </a:t>
            </a:r>
            <a:r>
              <a:rPr lang="en-US" dirty="0" smtClean="0"/>
              <a:t>Problems:</a:t>
            </a:r>
          </a:p>
          <a:p>
            <a:pPr indent="0">
              <a:buNone/>
            </a:pPr>
            <a:r>
              <a:rPr lang="en-US" dirty="0" smtClean="0"/>
              <a:t>1.    5/9-1/6	6.     10/11-5/11</a:t>
            </a:r>
            <a:r>
              <a:rPr lang="en-US" i="1" dirty="0" smtClean="0"/>
              <a:t>			</a:t>
            </a:r>
          </a:p>
          <a:p>
            <a:pPr marL="342900" indent="-342900">
              <a:buAutoNum type="arabicPeriod" startAt="2"/>
            </a:pPr>
            <a:r>
              <a:rPr lang="en-US" dirty="0" smtClean="0"/>
              <a:t>3/4-1/4	7.     7/12-5/12</a:t>
            </a:r>
          </a:p>
          <a:p>
            <a:pPr marL="342900" indent="-342900">
              <a:buAutoNum type="arabicPeriod" startAt="3"/>
            </a:pPr>
            <a:r>
              <a:rPr lang="en-US" dirty="0" smtClean="0"/>
              <a:t> 1/2-1/6 	8.     8/10-5/10</a:t>
            </a:r>
          </a:p>
          <a:p>
            <a:pPr marL="342900" indent="-342900">
              <a:buAutoNum type="arabicPeriod" startAt="3"/>
            </a:pPr>
            <a:r>
              <a:rPr lang="en-US" dirty="0"/>
              <a:t> </a:t>
            </a:r>
            <a:r>
              <a:rPr lang="en-US" dirty="0" smtClean="0"/>
              <a:t>2/4-1/4	9.    11/12-3/12</a:t>
            </a:r>
          </a:p>
          <a:p>
            <a:pPr marL="342900" indent="-342900">
              <a:buAutoNum type="arabicPeriod" startAt="3"/>
            </a:pPr>
            <a:r>
              <a:rPr lang="en-US" dirty="0" smtClean="0"/>
              <a:t>6/11-5/11	10.   10/20-5/20</a:t>
            </a:r>
          </a:p>
          <a:p>
            <a:pPr marL="342900" indent="-342900">
              <a:buAutoNum type="arabicPeriod" startAt="3"/>
            </a:pPr>
            <a:endParaRPr lang="en-US" dirty="0"/>
          </a:p>
        </p:txBody>
      </p:sp>
      <p:pic>
        <p:nvPicPr>
          <p:cNvPr id="3074" name="Picture 2" descr="C:\Users\180015\AppData\Local\Microsoft\Windows\Temporary Internet Files\Content.IE5\806YXH7W\MC910216403[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2819400"/>
            <a:ext cx="2714625" cy="23649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05665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lstStyle/>
          <a:p>
            <a:r>
              <a:rPr lang="en-US" b="1" dirty="0" smtClean="0">
                <a:solidFill>
                  <a:srgbClr val="7030A0"/>
                </a:solidFill>
              </a:rPr>
              <a:t>Multiplication….?</a:t>
            </a:r>
            <a:endParaRPr lang="en-US" b="1" dirty="0">
              <a:solidFill>
                <a:srgbClr val="7030A0"/>
              </a:solidFill>
            </a:endParaRPr>
          </a:p>
        </p:txBody>
      </p:sp>
      <p:sp>
        <p:nvSpPr>
          <p:cNvPr id="3" name="Content Placeholder 2"/>
          <p:cNvSpPr>
            <a:spLocks noGrp="1"/>
          </p:cNvSpPr>
          <p:nvPr>
            <p:ph idx="1"/>
          </p:nvPr>
        </p:nvSpPr>
        <p:spPr>
          <a:xfrm>
            <a:off x="1066800" y="2286000"/>
            <a:ext cx="6858000" cy="3352800"/>
          </a:xfrm>
        </p:spPr>
        <p:style>
          <a:lnRef idx="1">
            <a:schemeClr val="accent4"/>
          </a:lnRef>
          <a:fillRef idx="3">
            <a:schemeClr val="accent4"/>
          </a:fillRef>
          <a:effectRef idx="2">
            <a:schemeClr val="accent4"/>
          </a:effectRef>
          <a:fontRef idx="minor">
            <a:schemeClr val="lt1"/>
          </a:fontRef>
        </p:style>
        <p:txBody>
          <a:bodyPr>
            <a:normAutofit/>
          </a:bodyPr>
          <a:lstStyle/>
          <a:p>
            <a:pPr lvl="0" indent="0">
              <a:buNone/>
            </a:pPr>
            <a:r>
              <a:rPr lang="en-US" sz="1200" dirty="0">
                <a:solidFill>
                  <a:srgbClr val="170AC0"/>
                </a:solidFill>
                <a:latin typeface="Arial Black" pitchFamily="34" charset="0"/>
              </a:rPr>
              <a:t>Multiply: For multiplying fractions together you have to first multiply the numerators of each fraction then multiply the </a:t>
            </a:r>
            <a:r>
              <a:rPr lang="en-US" sz="1200" dirty="0" smtClean="0">
                <a:solidFill>
                  <a:srgbClr val="170AC0"/>
                </a:solidFill>
                <a:latin typeface="Arial Black" pitchFamily="34" charset="0"/>
              </a:rPr>
              <a:t>denominators </a:t>
            </a:r>
            <a:r>
              <a:rPr lang="en-US" sz="1200" dirty="0">
                <a:solidFill>
                  <a:srgbClr val="170AC0"/>
                </a:solidFill>
                <a:latin typeface="Arial Black" pitchFamily="34" charset="0"/>
              </a:rPr>
              <a:t>for the answer</a:t>
            </a:r>
            <a:r>
              <a:rPr lang="en-US" sz="1200" dirty="0" smtClean="0">
                <a:solidFill>
                  <a:srgbClr val="170AC0"/>
                </a:solidFill>
                <a:latin typeface="Arial Black" pitchFamily="34" charset="0"/>
              </a:rPr>
              <a:t>.</a:t>
            </a:r>
          </a:p>
          <a:p>
            <a:pPr lvl="0" indent="0" algn="ctr">
              <a:buNone/>
            </a:pPr>
            <a:r>
              <a:rPr lang="en-US" sz="1200" dirty="0" smtClean="0">
                <a:solidFill>
                  <a:srgbClr val="170AC0"/>
                </a:solidFill>
                <a:latin typeface="Arial Black" pitchFamily="34" charset="0"/>
              </a:rPr>
              <a:t>8/10*4/6= 8*4=32 10*=60 32/60=8/15	</a:t>
            </a:r>
          </a:p>
          <a:p>
            <a:pPr lvl="0" indent="0">
              <a:buNone/>
            </a:pPr>
            <a:r>
              <a:rPr lang="en-US" sz="1200" dirty="0" smtClean="0">
                <a:solidFill>
                  <a:schemeClr val="accent4">
                    <a:lumMod val="60000"/>
                    <a:lumOff val="40000"/>
                  </a:schemeClr>
                </a:solidFill>
                <a:latin typeface="Arial Black" pitchFamily="34" charset="0"/>
              </a:rPr>
              <a:t>Step1. First you multiply the numerators together.</a:t>
            </a:r>
          </a:p>
          <a:p>
            <a:pPr lvl="0" indent="0">
              <a:buNone/>
            </a:pPr>
            <a:r>
              <a:rPr lang="en-US" sz="1200" dirty="0" smtClean="0">
                <a:solidFill>
                  <a:schemeClr val="accent4">
                    <a:lumMod val="60000"/>
                    <a:lumOff val="40000"/>
                  </a:schemeClr>
                </a:solidFill>
                <a:latin typeface="Arial Black" pitchFamily="34" charset="0"/>
              </a:rPr>
              <a:t>Step2. second you would multiply the denominators to get the answer.</a:t>
            </a:r>
          </a:p>
          <a:p>
            <a:pPr lvl="0" indent="0">
              <a:buNone/>
            </a:pPr>
            <a:endParaRPr lang="en-US" sz="1200" dirty="0">
              <a:solidFill>
                <a:schemeClr val="accent4">
                  <a:lumMod val="60000"/>
                  <a:lumOff val="40000"/>
                </a:schemeClr>
              </a:solidFill>
              <a:latin typeface="Arial Black" pitchFamily="34" charset="0"/>
            </a:endParaRPr>
          </a:p>
        </p:txBody>
      </p:sp>
    </p:spTree>
    <p:extLst>
      <p:ext uri="{BB962C8B-B14F-4D97-AF65-F5344CB8AC3E}">
        <p14:creationId xmlns:p14="http://schemas.microsoft.com/office/powerpoint/2010/main" val="21954484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Multiplication</a:t>
            </a:r>
            <a:endParaRPr lang="en-US" dirty="0"/>
          </a:p>
        </p:txBody>
      </p:sp>
      <p:sp>
        <p:nvSpPr>
          <p:cNvPr id="4" name="Content Placeholder 2"/>
          <p:cNvSpPr>
            <a:spLocks noGrp="1"/>
          </p:cNvSpPr>
          <p:nvPr>
            <p:ph idx="1"/>
          </p:nvPr>
        </p:nvSpPr>
        <p:spPr/>
        <p:style>
          <a:lnRef idx="1">
            <a:schemeClr val="accent4"/>
          </a:lnRef>
          <a:fillRef idx="3">
            <a:schemeClr val="accent4"/>
          </a:fillRef>
          <a:effectRef idx="2">
            <a:schemeClr val="accent4"/>
          </a:effectRef>
          <a:fontRef idx="minor">
            <a:schemeClr val="lt1"/>
          </a:fontRef>
        </p:style>
        <p:txBody>
          <a:bodyPr>
            <a:normAutofit fontScale="47500" lnSpcReduction="20000"/>
          </a:bodyPr>
          <a:lstStyle/>
          <a:p>
            <a:pPr marL="0" lvl="0" indent="0">
              <a:buNone/>
            </a:pPr>
            <a:r>
              <a:rPr lang="en-US" sz="2200" dirty="0">
                <a:solidFill>
                  <a:srgbClr val="170AC0"/>
                </a:solidFill>
                <a:latin typeface="Arial Black" pitchFamily="34" charset="0"/>
              </a:rPr>
              <a:t>Multiply: For multiplying fractions together you </a:t>
            </a:r>
            <a:r>
              <a:rPr lang="en-US" sz="2200" dirty="0" smtClean="0">
                <a:solidFill>
                  <a:srgbClr val="170AC0"/>
                </a:solidFill>
                <a:latin typeface="Arial Black" pitchFamily="34" charset="0"/>
              </a:rPr>
              <a:t>have to first multiply the numerators of each fraction then multiply the denominators for the answer.</a:t>
            </a:r>
            <a:endParaRPr lang="en-US" sz="2200" dirty="0" smtClean="0">
              <a:solidFill>
                <a:schemeClr val="accent4">
                  <a:lumMod val="60000"/>
                  <a:lumOff val="40000"/>
                </a:schemeClr>
              </a:solidFill>
              <a:latin typeface="Arial Black" pitchFamily="34" charset="0"/>
            </a:endParaRPr>
          </a:p>
          <a:p>
            <a:pPr marL="0" lvl="0" indent="0">
              <a:buNone/>
            </a:pPr>
            <a:r>
              <a:rPr lang="en-US" sz="2500" dirty="0" smtClean="0">
                <a:solidFill>
                  <a:schemeClr val="accent4">
                    <a:lumMod val="60000"/>
                    <a:lumOff val="40000"/>
                  </a:schemeClr>
                </a:solidFill>
                <a:latin typeface="Arial Black" pitchFamily="34" charset="0"/>
              </a:rPr>
              <a:t>Problems:</a:t>
            </a:r>
          </a:p>
          <a:p>
            <a:pPr marL="0" lvl="0" indent="0">
              <a:buNone/>
            </a:pPr>
            <a:r>
              <a:rPr lang="en-US" sz="2500" dirty="0" smtClean="0">
                <a:solidFill>
                  <a:schemeClr val="accent4">
                    <a:lumMod val="60000"/>
                    <a:lumOff val="40000"/>
                  </a:schemeClr>
                </a:solidFill>
                <a:latin typeface="Arial Black" pitchFamily="34" charset="0"/>
              </a:rPr>
              <a:t>1.3/4*2/3=			7.1/2*3/6=</a:t>
            </a:r>
          </a:p>
          <a:p>
            <a:pPr marL="0" lvl="0" indent="0">
              <a:buNone/>
            </a:pPr>
            <a:r>
              <a:rPr lang="en-US" sz="2500" dirty="0" smtClean="0">
                <a:solidFill>
                  <a:schemeClr val="accent4">
                    <a:lumMod val="60000"/>
                    <a:lumOff val="40000"/>
                  </a:schemeClr>
                </a:solidFill>
                <a:latin typeface="Arial Black" pitchFamily="34" charset="0"/>
              </a:rPr>
              <a:t>2.1/9*6/7=			8.1/4*9/10=</a:t>
            </a:r>
          </a:p>
          <a:p>
            <a:pPr marL="0" lvl="0" indent="0">
              <a:buNone/>
            </a:pPr>
            <a:r>
              <a:rPr lang="en-US" sz="2500" dirty="0" smtClean="0">
                <a:solidFill>
                  <a:schemeClr val="accent4">
                    <a:lumMod val="60000"/>
                    <a:lumOff val="40000"/>
                  </a:schemeClr>
                </a:solidFill>
                <a:latin typeface="Arial Black" pitchFamily="34" charset="0"/>
              </a:rPr>
              <a:t>3.1/2*3/7=			9.4/10*1/6=</a:t>
            </a:r>
          </a:p>
          <a:p>
            <a:pPr lvl="0" indent="0">
              <a:buNone/>
            </a:pPr>
            <a:r>
              <a:rPr lang="en-US" sz="2500" dirty="0" smtClean="0">
                <a:solidFill>
                  <a:schemeClr val="accent4">
                    <a:lumMod val="60000"/>
                    <a:lumOff val="40000"/>
                  </a:schemeClr>
                </a:solidFill>
                <a:latin typeface="Arial Black" pitchFamily="34" charset="0"/>
              </a:rPr>
              <a:t>4.3/6*2/4=		</a:t>
            </a:r>
            <a:endParaRPr lang="en-US" sz="2500" dirty="0">
              <a:solidFill>
                <a:srgbClr val="AEAFA9">
                  <a:lumMod val="60000"/>
                  <a:lumOff val="40000"/>
                </a:srgbClr>
              </a:solidFill>
              <a:latin typeface="Arial Black" pitchFamily="34" charset="0"/>
            </a:endParaRPr>
          </a:p>
          <a:p>
            <a:pPr lvl="0" indent="0">
              <a:buNone/>
            </a:pPr>
            <a:r>
              <a:rPr lang="en-US" sz="2500" dirty="0" smtClean="0">
                <a:solidFill>
                  <a:srgbClr val="AEAFA9">
                    <a:lumMod val="60000"/>
                    <a:lumOff val="40000"/>
                  </a:srgbClr>
                </a:solidFill>
                <a:latin typeface="Arial Black" pitchFamily="34" charset="0"/>
              </a:rPr>
              <a:t>5.7/10*3/6=</a:t>
            </a:r>
          </a:p>
          <a:p>
            <a:pPr marL="0" lvl="0" indent="0">
              <a:buNone/>
            </a:pPr>
            <a:r>
              <a:rPr lang="en-US" sz="2500" dirty="0" smtClean="0">
                <a:solidFill>
                  <a:schemeClr val="accent4">
                    <a:lumMod val="60000"/>
                    <a:lumOff val="40000"/>
                  </a:schemeClr>
                </a:solidFill>
                <a:latin typeface="Arial Black" pitchFamily="34" charset="0"/>
              </a:rPr>
              <a:t>6.3/4*5/6=	</a:t>
            </a:r>
            <a:endParaRPr lang="en-US" sz="2500" dirty="0">
              <a:solidFill>
                <a:schemeClr val="accent6">
                  <a:lumMod val="50000"/>
                </a:schemeClr>
              </a:solidFill>
              <a:latin typeface="Arial Black" pitchFamily="34" charset="0"/>
            </a:endParaRPr>
          </a:p>
          <a:p>
            <a:pPr marL="0" lvl="0" indent="0">
              <a:buNone/>
            </a:pPr>
            <a:endParaRPr lang="en-US" sz="1900" dirty="0">
              <a:solidFill>
                <a:srgbClr val="170AC0"/>
              </a:solidFill>
              <a:latin typeface="Arial Black" pitchFamily="34" charset="0"/>
            </a:endParaRPr>
          </a:p>
          <a:p>
            <a:pPr lvl="0" indent="0">
              <a:buNone/>
            </a:pPr>
            <a:r>
              <a:rPr lang="en-US" sz="1900" dirty="0" smtClean="0">
                <a:solidFill>
                  <a:srgbClr val="170AC0"/>
                </a:solidFill>
                <a:latin typeface="Arial Black" pitchFamily="34" charset="0"/>
              </a:rPr>
              <a:t>	</a:t>
            </a:r>
            <a:endParaRPr lang="en-US" sz="2500" dirty="0">
              <a:solidFill>
                <a:srgbClr val="AEAFA9">
                  <a:lumMod val="60000"/>
                  <a:lumOff val="40000"/>
                </a:srgbClr>
              </a:solidFill>
              <a:latin typeface="Arial Black" pitchFamily="34" charset="0"/>
            </a:endParaRPr>
          </a:p>
          <a:p>
            <a:pPr marL="0" lvl="0" indent="0">
              <a:buNone/>
            </a:pPr>
            <a:endParaRPr lang="en-US" dirty="0" smtClean="0"/>
          </a:p>
          <a:p>
            <a:pPr marL="0" lvl="0" indent="0">
              <a:buNone/>
            </a:pPr>
            <a:endParaRPr lang="en-US" dirty="0"/>
          </a:p>
        </p:txBody>
      </p:sp>
      <p:pic>
        <p:nvPicPr>
          <p:cNvPr id="2050" name="Picture 2" descr="C:\Users\180015\AppData\Local\Microsoft\Windows\Temporary Internet Files\Content.IE5\BTSCTUP1\MM900356741[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2971800"/>
            <a:ext cx="1817158" cy="1781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94482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219200"/>
            <a:ext cx="6400800" cy="685800"/>
          </a:xfrm>
        </p:spPr>
        <p:txBody>
          <a:bodyPr/>
          <a:lstStyle/>
          <a:p>
            <a:r>
              <a:rPr lang="en-US" dirty="0" smtClean="0"/>
              <a:t>Division….?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2209800"/>
                <a:ext cx="7620000" cy="3429000"/>
              </a:xfrm>
            </p:spPr>
            <p:txBody>
              <a:bodyPr>
                <a:normAutofit/>
              </a:bodyPr>
              <a:lstStyle/>
              <a:p>
                <a:pPr indent="0">
                  <a:lnSpc>
                    <a:spcPct val="100000"/>
                  </a:lnSpc>
                  <a:buNone/>
                </a:pPr>
                <a:r>
                  <a:rPr lang="en-US" b="1" spc="-150" dirty="0" smtClean="0">
                    <a:solidFill>
                      <a:schemeClr val="accent6">
                        <a:lumMod val="75000"/>
                      </a:schemeClr>
                    </a:solidFill>
                  </a:rPr>
                  <a:t>Division: To divide fractions you first reciprocate the second fractions and then multiply the numerators together and the denominators and get the answer .</a:t>
                </a:r>
              </a:p>
              <a:p>
                <a:pPr indent="0" algn="ctr">
                  <a:lnSpc>
                    <a:spcPct val="100000"/>
                  </a:lnSpc>
                  <a:buNone/>
                </a:pPr>
                <a:r>
                  <a:rPr lang="en-US" b="1" spc="-150" dirty="0" smtClean="0">
                    <a:solidFill>
                      <a:schemeClr val="accent6">
                        <a:lumMod val="75000"/>
                      </a:schemeClr>
                    </a:solidFill>
                  </a:rPr>
                  <a:t>1/10</a:t>
                </a:r>
                <a14:m>
                  <m:oMath xmlns:m="http://schemas.openxmlformats.org/officeDocument/2006/math">
                    <m:r>
                      <a:rPr lang="en-US" b="1" i="1" spc="-150" smtClean="0">
                        <a:solidFill>
                          <a:schemeClr val="accent6">
                            <a:lumMod val="75000"/>
                          </a:schemeClr>
                        </a:solidFill>
                        <a:latin typeface="Cambria Math"/>
                        <a:ea typeface="Cambria Math"/>
                      </a:rPr>
                      <m:t>÷</m:t>
                    </m:r>
                  </m:oMath>
                </a14:m>
                <a:r>
                  <a:rPr lang="en-US" b="1" spc="-150" dirty="0" smtClean="0">
                    <a:solidFill>
                      <a:schemeClr val="accent6">
                        <a:lumMod val="75000"/>
                      </a:schemeClr>
                    </a:solidFill>
                  </a:rPr>
                  <a:t>8/6=  1/10*6/8=6/80  Reduced = 3/40</a:t>
                </a:r>
              </a:p>
              <a:p>
                <a:pPr indent="0" algn="ctr">
                  <a:lnSpc>
                    <a:spcPct val="100000"/>
                  </a:lnSpc>
                  <a:buNone/>
                </a:pPr>
                <a:endParaRPr lang="en-US" b="1" spc="-150" dirty="0" smtClean="0">
                  <a:solidFill>
                    <a:schemeClr val="accent6">
                      <a:lumMod val="75000"/>
                    </a:schemeClr>
                  </a:solidFill>
                </a:endParaRPr>
              </a:p>
              <a:p>
                <a:pPr indent="0">
                  <a:buNone/>
                </a:pPr>
                <a:r>
                  <a:rPr lang="en-US" b="1" spc="-150" dirty="0" smtClean="0">
                    <a:solidFill>
                      <a:schemeClr val="accent6">
                        <a:lumMod val="75000"/>
                      </a:schemeClr>
                    </a:solidFill>
                  </a:rPr>
                  <a:t>Step 1: First you need to change the division sign to a  multiplication  sign .</a:t>
                </a:r>
              </a:p>
              <a:p>
                <a:pPr indent="0">
                  <a:buNone/>
                </a:pPr>
                <a:r>
                  <a:rPr lang="en-US" b="1" spc="-150" dirty="0" smtClean="0">
                    <a:solidFill>
                      <a:schemeClr val="accent6">
                        <a:lumMod val="75000"/>
                      </a:schemeClr>
                    </a:solidFill>
                  </a:rPr>
                  <a:t>Step 2: Second you have to reciprocate the second fraction  for example 8/6  changes to   6/8.</a:t>
                </a:r>
              </a:p>
              <a:p>
                <a:pPr indent="0">
                  <a:buNone/>
                </a:pPr>
                <a:r>
                  <a:rPr lang="en-US" b="1" spc="-150" dirty="0" smtClean="0">
                    <a:solidFill>
                      <a:schemeClr val="accent6">
                        <a:lumMod val="75000"/>
                      </a:schemeClr>
                    </a:solidFill>
                  </a:rPr>
                  <a:t>Step 3: Third you have to multiply  the  numerators  and denominators together  to the  answer.</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2209800"/>
                <a:ext cx="7620000" cy="3429000"/>
              </a:xfrm>
              <a:blipFill rotWithShape="1">
                <a:blip r:embed="rId2"/>
                <a:stretch>
                  <a:fillRect l="-720" t="-890"/>
                </a:stretch>
              </a:blipFill>
            </p:spPr>
            <p:txBody>
              <a:bodyPr/>
              <a:lstStyle/>
              <a:p>
                <a:r>
                  <a:rPr lang="en-US">
                    <a:noFill/>
                  </a:rPr>
                  <a:t> </a:t>
                </a:r>
              </a:p>
            </p:txBody>
          </p:sp>
        </mc:Fallback>
      </mc:AlternateContent>
    </p:spTree>
    <p:extLst>
      <p:ext uri="{BB962C8B-B14F-4D97-AF65-F5344CB8AC3E}">
        <p14:creationId xmlns:p14="http://schemas.microsoft.com/office/powerpoint/2010/main" val="176808254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386</TotalTime>
  <Words>563</Words>
  <Application>Microsoft Office PowerPoint</Application>
  <PresentationFormat>On-screen Show (4:3)</PresentationFormat>
  <Paragraphs>114</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Couture</vt:lpstr>
      <vt:lpstr>Fractions</vt:lpstr>
      <vt:lpstr>Table of contents</vt:lpstr>
      <vt:lpstr>Section 1.Adding , Subtracting , multiplying and Dividing for Fractions</vt:lpstr>
      <vt:lpstr>Subtraction…?</vt:lpstr>
      <vt:lpstr>Subtraction.....?</vt:lpstr>
      <vt:lpstr>Subtraction….?</vt:lpstr>
      <vt:lpstr>Multiplication….?</vt:lpstr>
      <vt:lpstr>Multiplication</vt:lpstr>
      <vt:lpstr>Division….?</vt:lpstr>
      <vt:lpstr>Division…?</vt:lpstr>
      <vt:lpstr>Mixed numbers/ improper fractions </vt:lpstr>
      <vt:lpstr>mixed number/improper fraction </vt:lpstr>
      <vt:lpstr>Word problems</vt:lpstr>
      <vt:lpstr>COMMON DENOMINATORTS…..?</vt:lpstr>
      <vt:lpstr>Reciprocals…?</vt:lpstr>
      <vt:lpstr>REDUCING</vt:lpstr>
      <vt:lpstr>ANSWER KEY </vt:lpstr>
      <vt:lpstr>ANSWER KEY</vt:lpstr>
      <vt:lpstr>ANSWER KEY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Fractions</dc:title>
  <dc:creator>Administrator</dc:creator>
  <cp:lastModifiedBy>Administrator</cp:lastModifiedBy>
  <cp:revision>42</cp:revision>
  <dcterms:created xsi:type="dcterms:W3CDTF">2012-10-23T16:16:49Z</dcterms:created>
  <dcterms:modified xsi:type="dcterms:W3CDTF">2012-11-02T17:18:03Z</dcterms:modified>
</cp:coreProperties>
</file>