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57" r:id="rId4"/>
    <p:sldId id="260" r:id="rId5"/>
    <p:sldId id="261" r:id="rId6"/>
    <p:sldId id="262" r:id="rId7"/>
    <p:sldId id="263" r:id="rId8"/>
    <p:sldId id="264" r:id="rId9"/>
    <p:sldId id="266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3399"/>
    <a:srgbClr val="FF99FF"/>
    <a:srgbClr val="9900CC"/>
    <a:srgbClr val="FF9900"/>
    <a:srgbClr val="CC00CC"/>
    <a:srgbClr val="FF0066"/>
    <a:srgbClr val="00FFFF"/>
    <a:srgbClr val="99FFCC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92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205FE-37FC-4717-BAD0-00A321145665}" type="datetimeFigureOut">
              <a:rPr lang="en-US" smtClean="0"/>
              <a:t>11/2/2012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9BCBE-5628-472B-B640-B41765902F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8116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205FE-37FC-4717-BAD0-00A321145665}" type="datetimeFigureOut">
              <a:rPr lang="en-US" smtClean="0"/>
              <a:t>11/2/2012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9BCBE-5628-472B-B640-B41765902F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564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205FE-37FC-4717-BAD0-00A321145665}" type="datetimeFigureOut">
              <a:rPr lang="en-US" smtClean="0"/>
              <a:t>11/2/2012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9BCBE-5628-472B-B640-B41765902F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5786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205FE-37FC-4717-BAD0-00A321145665}" type="datetimeFigureOut">
              <a:rPr lang="en-US" smtClean="0"/>
              <a:t>11/2/2012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9BCBE-5628-472B-B640-B41765902F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8633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205FE-37FC-4717-BAD0-00A321145665}" type="datetimeFigureOut">
              <a:rPr lang="en-US" smtClean="0"/>
              <a:t>11/2/2012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9BCBE-5628-472B-B640-B41765902F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274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205FE-37FC-4717-BAD0-00A321145665}" type="datetimeFigureOut">
              <a:rPr lang="en-US" smtClean="0"/>
              <a:t>11/2/2012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9BCBE-5628-472B-B640-B41765902F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88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205FE-37FC-4717-BAD0-00A321145665}" type="datetimeFigureOut">
              <a:rPr lang="en-US" smtClean="0"/>
              <a:t>11/2/2012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9BCBE-5628-472B-B640-B41765902F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3621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205FE-37FC-4717-BAD0-00A321145665}" type="datetimeFigureOut">
              <a:rPr lang="en-US" smtClean="0"/>
              <a:t>11/2/2012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9BCBE-5628-472B-B640-B41765902F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3969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205FE-37FC-4717-BAD0-00A321145665}" type="datetimeFigureOut">
              <a:rPr lang="en-US" smtClean="0"/>
              <a:t>11/2/2012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9BCBE-5628-472B-B640-B41765902F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5019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205FE-37FC-4717-BAD0-00A321145665}" type="datetimeFigureOut">
              <a:rPr lang="en-US" smtClean="0"/>
              <a:t>11/2/2012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9BCBE-5628-472B-B640-B41765902F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729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205FE-37FC-4717-BAD0-00A321145665}" type="datetimeFigureOut">
              <a:rPr lang="en-US" smtClean="0"/>
              <a:t>11/2/2012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9BCBE-5628-472B-B640-B41765902F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200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3205FE-37FC-4717-BAD0-00A321145665}" type="datetimeFigureOut">
              <a:rPr lang="en-US" smtClean="0"/>
              <a:t>11/2/2012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F9BCBE-5628-472B-B640-B41765902F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268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95115" y="-838200"/>
            <a:ext cx="10111154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2819400"/>
            <a:ext cx="7772400" cy="1470025"/>
          </a:xfrm>
        </p:spPr>
        <p:txBody>
          <a:bodyPr/>
          <a:lstStyle/>
          <a:p>
            <a:r>
              <a:rPr lang="en-US" i="1" dirty="0" smtClean="0">
                <a:solidFill>
                  <a:srgbClr val="00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Fractions</a:t>
            </a:r>
            <a:r>
              <a:rPr lang="en-US" dirty="0" smtClean="0">
                <a:solidFill>
                  <a:srgbClr val="00FFFF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☻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70948" y="4343400"/>
            <a:ext cx="6400800" cy="1752600"/>
          </a:xfrm>
        </p:spPr>
        <p:txBody>
          <a:bodyPr>
            <a:normAutofit/>
          </a:bodyPr>
          <a:lstStyle/>
          <a:p>
            <a:r>
              <a:rPr lang="en-US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</a:t>
            </a:r>
            <a:r>
              <a:rPr lang="en-US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Riley Cox </a:t>
            </a:r>
            <a:r>
              <a:rPr lang="en-US" i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</a:t>
            </a:r>
            <a:r>
              <a:rPr lang="en-US" i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Hannah</a:t>
            </a:r>
            <a:r>
              <a:rPr lang="en-US" i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</a:t>
            </a:r>
            <a:r>
              <a:rPr lang="en-US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aup</a:t>
            </a:r>
          </a:p>
          <a:p>
            <a:r>
              <a:rPr lang="en-US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</a:t>
            </a:r>
            <a:r>
              <a:rPr lang="en-US" i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</a:t>
            </a:r>
            <a:r>
              <a:rPr lang="en-US" i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HEYYYY!!!! </a:t>
            </a:r>
            <a:r>
              <a:rPr lang="en-US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</a:t>
            </a:r>
            <a:endParaRPr lang="en-US" i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 descr="http://t1.gstatic.com/images?q=tbn:ANd9GcQQ8LvMglE2aPKQsrII50PED78mhczAjsmoVEJD6I7wny3SO4GAK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60280" y="-152400"/>
            <a:ext cx="3276600" cy="373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40076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0469 -0.14908 C -0.43386 -0.16042 -0.45295 -0.16412 -0.46893 -0.13333 C -0.47361 -0.11273 -0.47622 -0.12477 -0.46893 -0.08727 C -0.46736 -0.07801 -0.45747 -0.07338 -0.45243 -0.06968 C -0.44358 -0.0632 -0.43733 -0.05463 -0.42743 -0.0507 C -0.42396 -0.04931 -0.42031 -0.04815 -0.41667 -0.04745 C -0.40712 -0.04583 -0.38802 -0.04445 -0.38802 -0.04421 C -0.34393 -0.04815 -0.29931 -0.04491 -0.2559 -0.05556 C -0.23143 -0.06158 -0.2099 -0.08079 -0.18681 -0.09352 C -0.1434 -0.11736 -0.09549 -0.12824 -0.04879 -0.13171 C -0.01354 -0.13056 0.02187 -0.13241 0.05712 -0.12847 C 0.06076 -0.12801 0.06285 -0.12222 0.06545 -0.11898 C 0.07899 -0.10185 0.0842 -0.09398 0.09045 -0.0713 C 0.09583 -0.0257 0.09774 -0.01667 0.09166 0.05092 C 0.09097 0.0581 0.08611 0.06342 0.08212 0.06829 C 0.05069 0.10764 0.01892 0.12037 -0.02379 0.12384 C -0.05399 0.12176 -0.08455 0.12454 -0.11424 0.11759 C -0.11806 0.11667 -0.16059 0.08009 -0.16424 0.07616 C -0.18559 0.05417 -0.20313 0.0294 -0.22014 0.00162 C -0.2257 -0.00764 -0.23212 -0.03009 -0.23212 -0.02986 C -0.23247 -0.03333 -0.23368 -0.03634 -0.23334 -0.03958 C -0.22518 -0.10509 -0.23143 -0.09815 -0.19288 -0.10949 C -0.06945 -0.10509 -0.02448 -0.09144 0.07743 -0.11736 C 0.08732 -0.16412 0.09166 -0.17639 0.07986 -0.24607 C 0.07708 -0.26273 0.06597 -0.275 0.05712 -0.28727 C 0.02309 -0.33472 -0.01875 -0.34722 -0.06545 -0.35232 C -0.09288 -0.35116 -0.12066 -0.35556 -0.14757 -0.34908 C -0.15799 -0.34653 -0.18698 -0.30741 -0.19288 -0.29838 C -0.22813 -0.24514 -0.2441 -0.18588 -0.25955 -0.11898 C -0.26528 -0.02315 -0.26441 0.06412 -0.26302 0.16204 C -0.26389 0.17315 -0.26094 0.1794 -0.2691 0.1794 L -0.35122 -0.19051 C -0.36354 -0.16991 -0.37222 -0.15394 -0.38334 -0.13495 C -0.38646 -0.12245 -0.39514 -0.1132 -0.40122 -0.10301 C -0.40486 -0.08912 -0.41354 -0.08033 -0.4191 -0.06829 C -0.42136 -0.05394 -0.41788 -0.06829 -0.42379 -0.05857 C -0.42778 -0.05208 -0.43056 -0.04445 -0.43455 -0.03796 C -0.43698 -0.02384 -0.4467 0.00208 -0.45469 0.01273 C -0.45643 0.01944 -0.45851 0.02315 -0.46302 0.02708 C -0.46372 0.0287 -0.46441 0.03032 -0.46528 0.03171 C -0.46632 0.0331 -0.46893 0.03495 -0.46893 0.03518 L -0.47257 -0.07616 L -0.55712 -0.0713 L -0.55122 -0.13495 L -0.43212 -0.14445 L -0.02379 -0.12384 L -0.23924 -0.01574 L 1.94444E-6 1.11111E-6 " pathEditMode="relative" rAng="0" ptsTypes="ffffffffffffffffffffffffffffffAfffffffffAAAAAAAA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500" y="60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0469 -0.14908 C -0.43386 -0.16042 -0.45295 -0.16412 -0.46893 -0.13333 C -0.47361 -0.11273 -0.47622 -0.12477 -0.46893 -0.08727 C -0.46736 -0.07801 -0.45747 -0.07338 -0.45243 -0.06968 C -0.44358 -0.0632 -0.43733 -0.05463 -0.42743 -0.0507 C -0.42396 -0.04931 -0.42031 -0.04815 -0.41667 -0.04745 C -0.40712 -0.04583 -0.38802 -0.04445 -0.38802 -0.04421 C -0.34393 -0.04815 -0.29931 -0.04491 -0.2559 -0.05556 C -0.23143 -0.06158 -0.2099 -0.08079 -0.18681 -0.09352 C -0.1434 -0.11736 -0.09549 -0.12824 -0.04879 -0.13171 C -0.01354 -0.13056 0.02187 -0.13241 0.05712 -0.12847 C 0.06076 -0.12801 0.06285 -0.12222 0.06545 -0.11898 C 0.07899 -0.10185 0.0842 -0.09398 0.09045 -0.0713 C 0.09583 -0.0257 0.09774 -0.01667 0.09166 0.05092 C 0.09097 0.0581 0.08611 0.06342 0.08212 0.06829 C 0.05069 0.10764 0.01892 0.12037 -0.02379 0.12384 C -0.05399 0.12176 -0.08455 0.12454 -0.11424 0.11759 C -0.11806 0.11667 -0.16059 0.08009 -0.16424 0.07616 C -0.18559 0.05417 -0.20313 0.0294 -0.22014 0.00162 C -0.2257 -0.00764 -0.23212 -0.03009 -0.23212 -0.02986 C -0.23247 -0.03333 -0.23368 -0.03634 -0.23334 -0.03958 C -0.22518 -0.10509 -0.23143 -0.09815 -0.19288 -0.10949 C -0.06945 -0.10509 -0.02448 -0.09144 0.07743 -0.11736 C 0.08732 -0.16412 0.09166 -0.17639 0.07986 -0.24607 C 0.07708 -0.26273 0.06597 -0.275 0.05712 -0.28727 C 0.02309 -0.33472 -0.01875 -0.34722 -0.06545 -0.35232 C -0.09288 -0.35116 -0.12066 -0.35556 -0.14757 -0.34908 C -0.15799 -0.34653 -0.18698 -0.30741 -0.19288 -0.29838 C -0.22813 -0.24514 -0.2441 -0.18588 -0.25955 -0.11898 C -0.26528 -0.02315 -0.26441 0.06412 -0.26302 0.16204 C -0.26389 0.17315 -0.26094 0.1794 -0.2691 0.1794 L -0.35122 -0.19051 C -0.36354 -0.16991 -0.37222 -0.15394 -0.38334 -0.13495 C -0.38646 -0.12245 -0.39514 -0.1132 -0.40122 -0.10301 C -0.40486 -0.08912 -0.41354 -0.08033 -0.4191 -0.06829 C -0.42136 -0.05394 -0.41788 -0.06829 -0.42379 -0.05857 C -0.42778 -0.05208 -0.43056 -0.04445 -0.43455 -0.03796 C -0.43698 -0.02384 -0.4467 0.00208 -0.45469 0.01273 C -0.45643 0.01944 -0.45851 0.02315 -0.46302 0.02708 C -0.46372 0.0287 -0.46441 0.03032 -0.46528 0.03171 C -0.46632 0.0331 -0.46893 0.03495 -0.46893 0.03518 L -0.47257 -0.07616 L -0.55712 -0.0713 L -0.55122 -0.13495 L -0.43212 -0.14445 L -0.02379 -0.12384 L -0.23924 -0.01574 L 1.94444E-6 1.11111E-6 " pathEditMode="relative" rAng="0" ptsTypes="ffffffffffffffffffffffffffffffAfffffffffAAAAAAAA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500" y="60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style>
          <a:lnRef idx="0">
            <a:schemeClr val="accent5"/>
          </a:lnRef>
          <a:fillRef idx="1003">
            <a:schemeClr val="dk1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US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r>
              <a:rPr lang="en-US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en-US" i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en-US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</a:t>
            </a:r>
            <a:r>
              <a:rPr lang="en-US" i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i="1" dirty="0" smtClean="0">
                <a:solidFill>
                  <a:srgbClr val="FF99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en-US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  <a:r>
              <a:rPr lang="en-US" i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r>
              <a:rPr lang="en-US" i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r>
              <a:rPr lang="en-US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n-US" i="1" dirty="0" smtClean="0">
                <a:solidFill>
                  <a:srgbClr val="99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r>
              <a:rPr lang="en-US" i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r>
              <a:rPr lang="en-US" i="1" dirty="0" smtClean="0">
                <a:solidFill>
                  <a:srgbClr val="FF99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endParaRPr lang="en-US" i="1" dirty="0">
              <a:solidFill>
                <a:srgbClr val="FF99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73017"/>
            <a:ext cx="8458200" cy="5670110"/>
          </a:xfr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en-US" sz="36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50" endPos="85000" dir="5400000" sy="-100000" algn="bl" rotWithShape="0"/>
                </a:effectLst>
              </a:rPr>
              <a:t>Reducing</a:t>
            </a:r>
          </a:p>
          <a:p>
            <a:r>
              <a:rPr lang="en-US" sz="36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50" endPos="85000" dir="5400000" sy="-100000" algn="bl" rotWithShape="0"/>
                </a:effectLst>
              </a:rPr>
              <a:t>Mixed Numbers\ Improper Fractions</a:t>
            </a:r>
          </a:p>
          <a:p>
            <a:r>
              <a:rPr lang="en-US" sz="3600" i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50" endPos="85000" dir="5400000" sy="-100000" algn="bl" rotWithShape="0"/>
                </a:effectLst>
              </a:rPr>
              <a:t>Reciprocals</a:t>
            </a:r>
          </a:p>
          <a:p>
            <a:r>
              <a:rPr lang="en-US" sz="3600" i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50" endPos="85000" dir="5400000" sy="-100000" algn="bl" rotWithShape="0"/>
                </a:effectLst>
              </a:rPr>
              <a:t>Common Denominators</a:t>
            </a:r>
          </a:p>
          <a:p>
            <a:r>
              <a:rPr lang="en-US" sz="3600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50" endPos="85000" dir="5400000" sy="-100000" algn="bl" rotWithShape="0"/>
                </a:effectLst>
              </a:rPr>
              <a:t>Adding ( including mixed numbers)</a:t>
            </a:r>
          </a:p>
          <a:p>
            <a:r>
              <a:rPr lang="en-US" sz="3600" i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50" endPos="85000" dir="5400000" sy="-100000" algn="bl" rotWithShape="0"/>
                </a:effectLst>
              </a:rPr>
              <a:t>Subtracting( including mixed number)</a:t>
            </a:r>
          </a:p>
          <a:p>
            <a:r>
              <a:rPr lang="en-US" sz="3600" i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50" endPos="85000" dir="5400000" sy="-100000" algn="bl" rotWithShape="0"/>
                </a:effectLst>
              </a:rPr>
              <a:t>Multiplying/ Dividing</a:t>
            </a:r>
          </a:p>
          <a:p>
            <a:r>
              <a:rPr lang="en-US" sz="3600" i="1" dirty="0" smtClean="0">
                <a:solidFill>
                  <a:srgbClr val="FF99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50" endPos="85000" dir="5400000" sy="-100000" algn="bl" rotWithShape="0"/>
                </a:effectLst>
              </a:rPr>
              <a:t>Word Problems</a:t>
            </a:r>
            <a:endParaRPr lang="en-US" sz="3600" i="1" dirty="0">
              <a:solidFill>
                <a:srgbClr val="FF99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50" endPos="85000" dir="5400000" sy="-100000" algn="bl" rotWithShape="0"/>
              </a:effectLst>
            </a:endParaRPr>
          </a:p>
        </p:txBody>
      </p:sp>
      <p:pic>
        <p:nvPicPr>
          <p:cNvPr id="1026" name="Picture 2" descr="http://t2.gstatic.com/images?q=tbn:ANd9GcSrH349RZdrMMA86Y5hukbW6XXHYUyChd-ATPPXW2J0Op1_7y8d8zvPc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9430" y="4953000"/>
            <a:ext cx="2993570" cy="1780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96806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 0.033 0.027 0.06 0.06 0.06 C 0.099 0.06 0.113 0.03 0.119 0.012 L 0.125 -0.012 C 0.131 -0.03 0.146 -0.06 0.19 -0.06 C 0.218 -0.06 0.25 -0.033 0.25 0 C 0.25 0.033 0.218 0.06 0.19 0.06 C 0.146 0.06 0.131 0.03 0.125 0.012 L 0.119 -0.012 C 0.113 -0.03 0.099 -0.06 0.06 -0.06 C 0.027 -0.06 0 -0.033 0 0 Z" pathEditMode="relative" ptsTypes="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 0.033 0.027 0.06 0.06 0.06 C 0.099 0.06 0.113 0.03 0.119 0.012 L 0.125 -0.012 C 0.131 -0.03 0.146 -0.06 0.19 -0.06 C 0.218 -0.06 0.25 -0.033 0.25 0 C 0.25 0.033 0.218 0.06 0.19 0.06 C 0.146 0.06 0.131 0.03 0.125 0.012 L 0.119 -0.012 C 0.113 -0.03 0.099 -0.06 0.06 -0.06 C 0.027 -0.06 0 -0.033 0 0 Z" pathEditMode="relative" ptsTypes="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 0.033 0.027 0.06 0.06 0.06 C 0.099 0.06 0.113 0.03 0.119 0.012 L 0.125 -0.012 C 0.131 -0.03 0.146 -0.06 0.19 -0.06 C 0.218 -0.06 0.25 -0.033 0.25 0 C 0.25 0.033 0.218 0.06 0.19 0.06 C 0.146 0.06 0.131 0.03 0.125 0.012 L 0.119 -0.012 C 0.113 -0.03 0.099 -0.06 0.06 -0.06 C 0.027 -0.06 0 -0.033 0 0 Z" pathEditMode="relative" ptsTypes="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 0.033 0.027 0.06 0.06 0.06 C 0.099 0.06 0.113 0.03 0.119 0.012 L 0.125 -0.012 C 0.131 -0.03 0.146 -0.06 0.19 -0.06 C 0.218 -0.06 0.25 -0.033 0.25 0 C 0.25 0.033 0.218 0.06 0.19 0.06 C 0.146 0.06 0.131 0.03 0.125 0.012 L 0.119 -0.012 C 0.113 -0.03 0.099 -0.06 0.06 -0.06 C 0.027 -0.06 0 -0.033 0 0 Z" pathEditMode="relative" ptsTypes="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 0.033 0.027 0.06 0.06 0.06 C 0.099 0.06 0.113 0.03 0.119 0.012 L 0.125 -0.012 C 0.131 -0.03 0.146 -0.06 0.19 -0.06 C 0.218 -0.06 0.25 -0.033 0.25 0 C 0.25 0.033 0.218 0.06 0.19 0.06 C 0.146 0.06 0.131 0.03 0.125 0.012 L 0.119 -0.012 C 0.113 -0.03 0.099 -0.06 0.06 -0.06 C 0.027 -0.06 0 -0.033 0 0 Z" pathEditMode="relative" ptsTypes="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 0.033 0.027 0.06 0.06 0.06 C 0.099 0.06 0.113 0.03 0.119 0.012 L 0.125 -0.012 C 0.131 -0.03 0.146 -0.06 0.19 -0.06 C 0.218 -0.06 0.25 -0.033 0.25 0 C 0.25 0.033 0.218 0.06 0.19 0.06 C 0.146 0.06 0.131 0.03 0.125 0.012 L 0.119 -0.012 C 0.113 -0.03 0.099 -0.06 0.06 -0.06 C 0.027 -0.06 0 -0.033 0 0 Z" pathEditMode="relative" ptsTypes="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 0.033 0.027 0.06 0.06 0.06 C 0.099 0.06 0.113 0.03 0.119 0.012 L 0.125 -0.012 C 0.131 -0.03 0.146 -0.06 0.19 -0.06 C 0.218 -0.06 0.25 -0.033 0.25 0 C 0.25 0.033 0.218 0.06 0.19 0.06 C 0.146 0.06 0.131 0.03 0.125 0.012 L 0.119 -0.012 C 0.113 -0.03 0.099 -0.06 0.06 -0.06 C 0.027 -0.06 0 -0.033 0 0 Z" pathEditMode="relative" ptsTypes="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 0.033 0.027 0.06 0.06 0.06 C 0.099 0.06 0.113 0.03 0.119 0.012 L 0.125 -0.012 C 0.131 -0.03 0.146 -0.06 0.19 -0.06 C 0.218 -0.06 0.25 -0.033 0.25 0 C 0.25 0.033 0.218 0.06 0.19 0.06 C 0.146 0.06 0.131 0.03 0.125 0.012 L 0.119 -0.012 C 0.113 -0.03 0.099 -0.06 0.06 -0.06 C 0.027 -0.06 0 -0.033 0 0 Z" pathEditMode="relative" ptsTypes="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 0.033 0.027 0.06 0.06 0.06 C 0.099 0.06 0.113 0.03 0.119 0.012 L 0.125 -0.012 C 0.131 -0.03 0.146 -0.06 0.19 -0.06 C 0.218 -0.06 0.25 -0.033 0.25 0 C 0.25 0.033 0.218 0.06 0.19 0.06 C 0.146 0.06 0.131 0.03 0.125 0.012 L 0.119 -0.012 C 0.113 -0.03 0.099 -0.06 0.06 -0.06 C 0.027 -0.06 0 -0.033 0 0 Z" pathEditMode="relative" ptsTypes="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US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☺ multiplying and dividing </a:t>
            </a:r>
            <a:r>
              <a:rPr lang="en-US" dirty="0" smtClean="0"/>
              <a:t>☺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style>
          <a:lnRef idx="0">
            <a:schemeClr val="accent1"/>
          </a:lnRef>
          <a:fillRef idx="1003">
            <a:schemeClr val="l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indent="0">
              <a:buNone/>
            </a:pPr>
            <a:r>
              <a:rPr lang="en-US" i="1" dirty="0" smtClean="0">
                <a:solidFill>
                  <a:srgbClr val="FF0066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When multiplying or dividing you take two </a:t>
            </a:r>
            <a:r>
              <a:rPr lang="en-US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numbers ( 12 and 6) then you divide the two </a:t>
            </a:r>
            <a:r>
              <a:rPr lang="en-US" i="1" dirty="0" smtClean="0">
                <a:solidFill>
                  <a:srgbClr val="00FFFF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and you get the answer 2</a:t>
            </a:r>
            <a:r>
              <a:rPr lang="en-US" i="1" dirty="0" smtClean="0"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.</a:t>
            </a:r>
          </a:p>
          <a:p>
            <a:pPr marL="0" indent="0">
              <a:buNone/>
            </a:pPr>
            <a:endParaRPr lang="en-US" i="1" dirty="0"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  <a:p>
            <a:pPr marL="0" indent="0">
              <a:buNone/>
            </a:pPr>
            <a:r>
              <a:rPr lang="en-US" i="1" dirty="0" smtClean="0"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		</a:t>
            </a:r>
            <a:r>
              <a:rPr lang="en-US" i="1" dirty="0" smtClean="0">
                <a:solidFill>
                  <a:srgbClr val="FF0066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12 / 6 = 2</a:t>
            </a:r>
          </a:p>
          <a:p>
            <a:pPr marL="0" indent="0">
              <a:buNone/>
            </a:pPr>
            <a:r>
              <a:rPr lang="en-US" i="1" dirty="0"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	</a:t>
            </a:r>
            <a:r>
              <a:rPr lang="en-US" i="1" dirty="0" smtClean="0"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	</a:t>
            </a:r>
          </a:p>
          <a:p>
            <a:pPr marL="0" indent="0">
              <a:buNone/>
            </a:pPr>
            <a:r>
              <a:rPr lang="en-US" i="1" dirty="0"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	</a:t>
            </a:r>
            <a:r>
              <a:rPr lang="en-US" i="1" dirty="0" smtClean="0"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	</a:t>
            </a:r>
            <a:r>
              <a:rPr lang="en-US" i="1" dirty="0" smtClean="0">
                <a:solidFill>
                  <a:srgbClr val="00FF00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12 x 6 = 72</a:t>
            </a:r>
            <a:endParaRPr lang="en-US" i="1" dirty="0">
              <a:solidFill>
                <a:srgbClr val="00FF00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6" name="5-Point Star 5"/>
          <p:cNvSpPr/>
          <p:nvPr/>
        </p:nvSpPr>
        <p:spPr>
          <a:xfrm>
            <a:off x="6705600" y="4953000"/>
            <a:ext cx="1295400" cy="10668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Lightning Bolt 7"/>
          <p:cNvSpPr/>
          <p:nvPr/>
        </p:nvSpPr>
        <p:spPr>
          <a:xfrm>
            <a:off x="14111" y="304800"/>
            <a:ext cx="1143000" cy="1219200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iley Face 8"/>
          <p:cNvSpPr/>
          <p:nvPr/>
        </p:nvSpPr>
        <p:spPr>
          <a:xfrm>
            <a:off x="7353300" y="533400"/>
            <a:ext cx="762000" cy="7620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4-Point Star 9"/>
          <p:cNvSpPr/>
          <p:nvPr/>
        </p:nvSpPr>
        <p:spPr>
          <a:xfrm>
            <a:off x="14111" y="5791200"/>
            <a:ext cx="6858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 descr="http://t3.gstatic.com/images?q=tbn:ANd9GcS9TdHclmw9NA_OuW-ZKdwsto-VKzwxvsvk8_XuURYROOUtSj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687385"/>
            <a:ext cx="3566415" cy="3456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4530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8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9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0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1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42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347 0.14167 C -0.03524 0.1132 -0.00538 0.08519 0.02257 0.07639 C 0.03524 0.07246 0.04826 0.0713 0.06076 0.06667 C 0.14965 0.03634 0.23854 -0.00879 0.3309 -0.01736 C 0.33611 -0.01666 0.34583 -0.02245 0.34653 -0.01551 C 0.35382 0.05533 0.34305 0.06621 0.32621 0.11759 C 0.30729 0.17593 0.28837 0.24213 0.24878 0.28125 C 0.22708 0.30278 0.21944 0.30116 0.1941 0.30834 C 0.16441 0.30162 0.13316 0.30301 0.10486 0.28912 C 0.09271 0.2831 0.08628 0.26505 0.07864 0.25093 C 0.05156 0.20116 0.04514 0.14514 0.03819 0.08611 C 0.04132 0.02639 0.03837 -0.03495 0.04757 -0.09328 C 0.05052 -0.11227 0.06406 -0.12546 0.07378 -0.13935 C 0.10729 -0.18796 0.15173 -0.20671 0.19878 -0.21875 C 0.21823 -0.21296 0.23993 -0.21504 0.25712 -0.20139 C 0.26771 -0.19305 0.26979 -0.17315 0.275 -0.15833 C 0.29809 -0.0919 0.30833 -0.0206 0.31666 0.05093 C 0.31389 0.11459 0.31736 0.17917 0.30833 0.24144 C 0.3059 0.25903 0.29253 0.26991 0.28333 0.28287 C 0.23906 0.34445 0.1868 0.36505 0.125 0.37338 C 0.07344 0.36621 0.02066 0.36875 -0.02969 0.35255 C -0.04913 0.3463 -0.06354 0.32408 -0.07969 0.30834 C -0.1316 0.25741 -0.16597 0.18681 -0.18577 0.10509 C -0.19236 0.07801 -0.19566 0.04954 -0.20243 0.02246 C -0.20035 0.02153 -0.19827 0.01783 -0.19636 0.01945 C -0.15035 0.05093 -0.10695 0.08889 -0.06181 0.12246 C 0.08611 0.23218 0.23976 0.32269 0.40955 0.34792 C 0.43854 0.3463 0.46927 0.35648 0.49653 0.34283 C 0.52812 0.32709 0.53854 0.23449 0.5441 0.20672 C 0.53576 0.11667 0.53767 0.02408 0.5191 -0.06342 C 0.51319 -0.09051 0.49062 -0.10602 0.47378 -0.12361 C 0.42326 -0.17616 0.36996 -0.18981 0.30833 -0.19653 C 0.25868 -0.18588 0.20764 -0.18379 0.15955 -0.16481 C 0.1434 -0.15833 0.13264 -0.13773 0.12031 -0.12222 C 0.08507 -0.07754 0.06701 -0.02916 0.05 0.03033 C 0.04427 0.12685 0.03854 0.17014 0.06666 0.28912 C 0.07361 0.31852 0.0941 0.33889 0.11076 0.36042 C 0.1158 0.36713 0.10607 0.34283 0.10243 0.33496 C 0.09757 0.32454 0.09114 0.31505 0.08576 0.30509 C 0.0566 0.24884 0.03021 0.2 0.01198 0.13658 C 0.01163 0.13472 0.00781 0.10533 0.00833 0.10347 C 0.01041 0.0956 0.01545 0.08982 0.0191 0.08287 C 0.09809 0.12917 0.04601 0.09121 0.14878 0.21922 C 0.22361 0.3125 0.21267 0.29676 0.31666 0.40023 C 0.35399 0.43727 0.39392 0.47732 0.43819 0.49838 C 0.4309 0.70093 0.43229 0.58866 0.43819 0.83681 C 0.4441 0.83334 0.45226 0.83426 0.4559 0.82732 C 0.4625 0.81435 0.48246 0.71181 0.48333 0.70672 C 0.50243 0.59653 0.50868 0.48357 0.5191 0.37176 C 0.52153 0.31898 0.52812 0.25949 0.51319 0.2081 C 0.51094 0.2007 0.50121 0.20371 0.49531 0.20162 C 0.47344 0.21088 0.44896 0.21181 0.42986 0.22871 C 0.41719 0.24028 0.41267 0.26297 0.4059 0.28125 C 0.37864 0.35486 0.37326 0.43102 0.36666 0.51134 C 0.37187 0.60533 0.33472 0.71297 0.40486 0.74792 C 0.4158 0.75301 0.42778 0.75301 0.43923 0.75579 C 0.46944 0.75486 0.50104 0.76459 0.52986 0.75278 C 0.55087 0.74422 0.56476 0.71713 0.5809 0.69722 C 0.63212 0.6338 0.67673 0.56343 0.70121 0.47616 C 0.70364 0.42176 0.70868 0.35996 0.6941 0.30834 C 0.68819 0.2875 0.67187 0.275 0.65833 0.26204 C 0.61753 0.22338 0.57187 0.21482 0.52378 0.21111 C 0.48698 0.21829 0.44844 0.21597 0.41319 0.23195 C 0.39878 0.23843 0.39045 0.25903 0.3809 0.275 C 0.35538 0.31759 0.3526 0.3419 0.33819 0.39375 C 0.33107 0.4625 0.32344 0.50209 0.34166 0.57963 C 0.34496 0.59329 0.35851 0.59792 0.36788 0.60486 C 0.40208 0.63056 0.40521 0.62685 0.44166 0.63519 C 0.48333 0.62755 0.52621 0.62801 0.56666 0.61273 C 0.57916 0.6081 0.5868 0.59074 0.59531 0.57801 C 0.64184 0.50672 0.65937 0.40394 0.6691 0.31297 C 0.66962 0.30718 0.66597 0.32361 0.66423 0.32871 C 0.66041 0.34005 0.6559 0.35093 0.65243 0.36204 C 0.64722 0.37986 0.64201 0.39769 0.63819 0.41597 C 0.62656 0.47107 0.62344 0.50996 0.61666 0.56667 C 0.60972 0.6882 0.60364 0.73565 0.62743 0.88611 C 0.63125 0.91042 0.64722 0.92894 0.65955 0.94769 C 0.69479 1.00185 0.73472 1.02269 0.78576 1.03496 C 0.825 1.03287 0.8651 1.03912 0.90364 1.02894 C 0.91597 1.02547 0.93177 1.01227 0.93212 0.9956 C 0.93507 0.86991 0.93264 0.74236 0.91319 0.61945 C 0.90798 0.58634 0.88021 0.56759 0.86076 0.54607 C 0.81198 0.49259 0.75833 0.47107 0.69757 0.45903 C 0.6618 0.47037 0.62239 0.46945 0.59045 0.49398 C 0.56736 0.51134 0.54271 0.64792 0.53923 0.66366 C 0.53576 0.70139 0.52882 0.73866 0.52864 0.77639 C 0.52847 0.79908 0.52673 0.85949 0.53819 0.84283 C 0.5434 0.83542 0.57847 0.6757 0.58576 0.64306 C 0.5941 0.53982 0.60364 0.45047 0.58819 0.34005 C 0.58437 0.3125 0.56476 0.29329 0.55 0.27338 C 0.50677 0.21505 0.45555 0.19722 0.39757 0.18426 C 0.25469 0.20371 0.22482 0.17454 0.13819 0.29236 C 0.09878 0.34584 0.07552 0.41435 0.06076 0.48611 C 0.05521 0.51297 0.06094 0.5456 0.04878 0.56852 C 0.04201 0.58079 0.02569 0.57176 0.01423 0.57338 C -0.02778 0.59074 -0.09809 0.62153 -0.14045 0.63172 C -0.1691 0.63889 -0.19844 0.64051 -0.22743 0.64468 C -0.31597 0.63634 -0.41302 0.68935 -0.45955 0.57963 C -0.46615 0.56389 -0.46667 0.54445 -0.47014 0.52709 C -0.46771 0.50301 -0.47257 0.47523 -0.46302 0.45417 C -0.4507 0.42732 -0.38715 0.4206 -0.37257 0.41783 C -0.32709 0.42847 -0.27934 0.42685 -0.23681 0.44954 C -0.20573 0.46574 -0.18264 0.50185 -0.15712 0.53033 C -0.09809 0.59699 -0.04896 0.66574 0.00243 0.74306 C 0.02482 0.77662 0.04496 0.8132 0.06788 0.8463 C 0.09618 0.88727 0.12656 0.9257 0.1559 0.96505 C 0.16076 0.97176 0.17309 0.98148 0.16788 0.9875 C 0.16059 0.9956 0.14878 0.98542 0.13923 0.98449 C 0.02274 0.87269 -0.09879 0.76597 -0.21181 0.64792 C -0.2342 0.59491 -0.19531 0.58287 -0.16424 0.56852 C -0.08785 0.53241 -0.01042 0.50047 0.06666 0.4669 C 0.08646 0.45834 0.1059 0.44792 0.12621 0.44167 C 0.15451 0.43264 0.18437 0.42732 0.20955 0.40672 C 0.08698 0.39144 -0.01927 0.38634 -0.13681 0.42894 C -0.1684 0.45371 -0.20695 0.47824 -0.23212 0.51621 C -0.2434 0.53287 -0.25035 0.5544 -0.25955 0.57338 C -0.28594 0.68935 -0.29601 0.82732 -0.19288 0.86852 C -0.17986 0.87361 -0.16597 0.87176 -0.15243 0.87315 C -0.12066 0.86898 -0.08715 0.87523 -0.05712 0.86065 C -0.03594 0.85023 -0.02222 0.82269 -0.0059 0.80185 C 0.05729 0.7213 0.1033 0.62801 0.14531 0.52709 C 0.14601 0.46945 0.14479 0.41181 0.14757 0.35417 C 0.14878 0.32963 0.15434 0.30533 0.15712 0.28125 C 0.16562 0.20486 0.17309 0.13009 0.18923 0.05579 C 0.18958 0.04676 0.18923 0.03773 0.19045 0.02894 C 0.19219 0.01551 0.20416 0.00764 0.20955 -0.00278 C 0.21094 -0.00879 0.21076 -0.00602 0.21076 -0.01088 L 1.94444E-6 -2.59259E-6 " pathEditMode="relative" ptsTypes="ffffffffffffffffffffffffffffffffffffffffffffffffffffffffffffffffffffffffffffffffffffffffffffffffffffffffffffffffffffffffffffffAA">
                                      <p:cBhvr>
                                        <p:cTn id="4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1143000"/>
          </a:xfrm>
          <a:ln>
            <a:solidFill>
              <a:schemeClr val="accent1"/>
            </a:solidFill>
            <a:prstDash val="sysDot"/>
          </a:ln>
          <a:effectLst>
            <a:glow rad="228600">
              <a:schemeClr val="tx1">
                <a:lumMod val="95000"/>
                <a:lumOff val="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US" i="1" dirty="0" smtClean="0">
                <a:solidFill>
                  <a:srgbClr val="FF0066"/>
                </a:solidFill>
              </a:rPr>
              <a:t>Adding and Subtracting</a:t>
            </a:r>
            <a:endParaRPr lang="en-US" i="1" dirty="0">
              <a:solidFill>
                <a:srgbClr val="FF006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24000"/>
            <a:ext cx="8534400" cy="5105400"/>
          </a:xfr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r>
              <a:rPr lang="en-US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60007" dir="5400000" sy="-100000" algn="bl" rotWithShape="0"/>
                </a:effectLst>
              </a:rPr>
              <a:t>To add or subtract is like eating cookies like </a:t>
            </a:r>
            <a:r>
              <a:rPr lang="en-US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60007" dir="5400000" sy="-100000" algn="bl" rotWithShape="0"/>
                </a:effectLst>
              </a:rPr>
              <a:t>when you eat them you are subtracting from </a:t>
            </a:r>
            <a:r>
              <a:rPr lang="en-US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60007" dir="5400000" sy="-100000" algn="bl" rotWithShape="0"/>
                </a:effectLst>
              </a:rPr>
              <a:t>how many you have. But when you put more </a:t>
            </a:r>
            <a:r>
              <a:rPr lang="en-US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60007" dir="5400000" sy="-100000" algn="bl" rotWithShape="0"/>
                </a:effectLst>
              </a:rPr>
              <a:t>on the plate you are adding</a:t>
            </a:r>
            <a:r>
              <a:rPr lang="en-US" i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60007" dir="5400000" sy="-100000" algn="bl" rotWithShape="0"/>
                </a:effectLst>
              </a:rPr>
              <a:t>. At both times there could be a point where you have to </a:t>
            </a:r>
            <a:r>
              <a:rPr lang="en-US" i="1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60007" dir="5400000" sy="-100000" algn="bl" rotWithShape="0"/>
                </a:effectLst>
              </a:rPr>
              <a:t>borrow from the tens place. You only have to borrow when the number subtracting </a:t>
            </a:r>
            <a:r>
              <a:rPr lang="en-US" i="1" dirty="0" smtClean="0">
                <a:solidFill>
                  <a:srgbClr val="00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60007" dir="5400000" sy="-100000" algn="bl" rotWithShape="0"/>
                </a:effectLst>
              </a:rPr>
              <a:t>is higher than the ones place number.</a:t>
            </a:r>
          </a:p>
          <a:p>
            <a:pPr marL="914400" lvl="2" indent="0">
              <a:buNone/>
            </a:pPr>
            <a:r>
              <a:rPr lang="en-US" sz="3200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60007" dir="5400000" sy="-100000" algn="bl" rotWithShape="0"/>
                </a:effectLst>
              </a:rPr>
              <a:t>Adding and subtracting with fractions</a:t>
            </a:r>
          </a:p>
          <a:p>
            <a:pPr marL="914400" lvl="2" indent="0">
              <a:buNone/>
            </a:pPr>
            <a:r>
              <a:rPr lang="en-US" sz="3200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60007" dir="5400000" sy="-100000" algn="bl" rotWithShape="0"/>
                </a:effectLst>
              </a:rPr>
              <a:t>You have to look at the denominators try </a:t>
            </a:r>
            <a:r>
              <a:rPr lang="en-US" sz="3200" i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60007" dir="5400000" sy="-100000" algn="bl" rotWithShape="0"/>
                </a:effectLst>
              </a:rPr>
              <a:t>to get them to be the same. Then you add or subtract the numerators</a:t>
            </a:r>
          </a:p>
          <a:p>
            <a:pPr lvl="2"/>
            <a:r>
              <a:rPr lang="en-US" sz="3200" dirty="0" smtClean="0">
                <a:solidFill>
                  <a:srgbClr val="FF99FF"/>
                </a:solidFill>
                <a:effectLst>
                  <a:reflection blurRad="6350" stA="50000" endA="300" endPos="50000" dist="60007" dir="5400000" sy="-100000" algn="bl" rotWithShape="0"/>
                </a:effectLst>
              </a:rPr>
              <a:t>29-14=15    </a:t>
            </a:r>
            <a:r>
              <a:rPr lang="en-US" sz="3200" dirty="0" smtClean="0">
                <a:solidFill>
                  <a:srgbClr val="FF99FF"/>
                </a:solidFill>
                <a:effectLst>
                  <a:reflection blurRad="6350" stA="50000" endA="300" endPos="50000" dist="60007" dir="5400000" sy="-100000" algn="bl" rotWithShape="0"/>
                </a:effectLst>
              </a:rPr>
              <a:t>12-6=6  </a:t>
            </a:r>
            <a:endParaRPr lang="en-US" sz="3200" dirty="0">
              <a:solidFill>
                <a:srgbClr val="FF99FF"/>
              </a:solidFill>
              <a:effectLst>
                <a:reflection blurRad="6350" stA="50000" endA="300" endPos="50000" dist="60007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948164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788 0.01157 L -0.15833 0.0419 C -0.15364 0.05208 -0.15 0.06435 -0.14062 0.06713 C -0.13732 0.0706 -0.13472 0.07523 -0.13107 0.07824 C -0.12378 0.08403 -0.11371 0.08634 -0.10607 0.09097 C -0.08385 0.10416 -0.06128 0.1118 -0.03819 0.12129 C -0.01059 0.13287 0.01545 0.15231 0.04271 0.16412 C 0.05174 0.16805 0.06459 0.16713 0.07379 0.16713 C 0.12066 0.16504 0.16754 0.16435 0.21424 0.16088 C 0.24063 0.15879 0.26702 0.14004 0.29254 0.13241 C 0.29983 0.12754 0.30712 0.12291 0.31407 0.11805 C 0.31719 0.1162 0.32066 0.11643 0.32361 0.11481 C 0.33143 0.11088 0.33716 0.10648 0.34271 0.09907 C 0.34792 0.07778 0.32952 0.07361 0.31875 0.07037 C 0.27448 0.05671 0.22622 0.05671 0.18091 0.05463 C 0.11198 0.04653 0.02848 0.02569 -0.01788 0.1037 C -0.02552 0.16319 0.01893 0.18078 0.05226 0.19907 C 0.12813 0.24097 0.20608 0.27893 0.28334 0.31643 C 0.33334 0.34074 0.31632 0.33125 0.36059 0.35301 C 0.36789 0.35648 0.37466 0.3618 0.38195 0.36412 C 0.38507 0.36504 0.3948 0.36782 0.39167 0.36713 C 0.29827 0.34514 0.38542 0.36666 0.26893 0.32129 C 0.24184 0.31065 0.21441 0.30231 0.18681 0.29421 C 0.10868 0.27106 0.11615 0.27477 0.04167 0.26412 C -0.00277 0.27106 -0.04895 0.26666 -0.09166 0.28472 C -0.10034 0.28842 -0.09409 0.30926 -0.09288 0.32129 C -0.08524 0.40254 -0.08211 0.48518 -0.06562 0.56412 C -0.05642 0.60833 0.01823 0.64398 0.04636 0.65602 C 0.09271 0.65023 0.1408 0.65578 0.18559 0.63866 C 0.20452 0.63148 0.21632 0.60555 0.22969 0.58634 C 0.26736 0.53148 0.27396 0.5037 0.3 0.43703 C 0.32361 0.31481 0.34271 0.14491 0.31875 0.02268 C 0.3033 -0.05672 0.20799 -0.0794 0.16059 -0.08843 C 0.12813 -0.08634 0.0941 -0.09514 0.06302 -0.08195 C 0.0448 -0.07431 0.03334 -0.04931 0.02136 -0.02963 C -0.01198 0.02523 -0.01302 0.05578 -0.02864 0.1243 C -0.03385 0.24745 -0.04531 0.325 0.00712 0.45301 C 0.01789 0.4794 0.04914 0.47523 0.06997 0.48634 C 0.09914 0.47315 0.13507 0.475 0.15712 0.44653 C 0.17622 0.42199 0.18039 0.38032 0.17969 0.34491 C 0.17795 0.26967 0.16789 0.19398 0.15 0.12268 C 0.14584 0.10578 0.12882 0.10046 0.11667 0.09259 C 0.09497 0.0787 0.0665 0.07453 0.04271 0.07199 C 0.02726 0.07916 0.01962 0.07754 0.04636 0.11018 C 0.0632 0.13078 0.08195 0.14861 0.10226 0.1625 C 0.1441 0.1912 0.19861 0.20694 0.24393 0.22268 C 0.27761 0.22014 0.31389 0.23264 0.34497 0.21481 C 0.37778 0.19583 0.3849 0.10162 0.39045 0.06713 C 0.3908 0.07616 0.38889 0.08588 0.39167 0.09421 C 0.40539 0.13981 0.45539 0.18773 0.48212 0.21805 C 0.52136 0.21041 0.55486 0.15856 0.58559 0.12754 C 0.59636 0.11666 0.60851 0.10879 0.61893 0.09745 C 0.66493 0.04722 0.66077 0.04676 0.69167 0.00694 C 0.70573 -0.01111 0.71858 -0.02361 0.725 -0.04861 C 0.72327 -0.06366 0.72535 -0.07084 0.70469 -0.05509 C 0.68334 -0.03889 0.68542 -0.03056 0.67257 -0.01065 C 0.66059 0.00787 0.64827 0.0243 0.63802 0.04491 C 0.62691 0.06713 0.61632 0.09884 0.6 0.11643 C 0.58976 0.12754 0.5816 0.13403 0.56893 0.13866 C 0.56615 0.13958 0.56337 0.1412 0.56059 0.1419 C 0.55556 0.14328 0.54514 0.14491 0.54514 0.14514 C 0.50851 0.14328 0.52084 0.15231 0.50938 0.12754 C 0.50868 0.12384 0.50816 0.11991 0.50712 0.11643 C 0.5066 0.11458 0.50521 0.11342 0.50469 0.11157 C 0.50018 0.09514 0.49757 0.07639 0.49514 0.05926 C 0.49375 0.04884 0.49393 0.03217 0.48802 0.0243 C 0.48091 0.01481 0.47639 0.01898 0.46424 0.01805 C 0.44601 0.00717 0.4283 -0.00232 0.4092 -0.01065 C 0.39948 -0.01505 0.39236 -0.01991 0.38195 -0.02176 C 0.37223 -0.02523 0.36216 -0.02871 0.35226 -0.03125 C 0.3198 -0.03056 0.28455 -0.04375 0.25469 -0.02639 C 0.24289 -0.01945 0.22448 -0.00672 0.21545 0.00532 C 0.21268 0.00903 0.21025 0.01342 0.20712 0.01643 C 0.20191 0.02129 0.19566 0.0243 0.19045 0.02916 C 0.16771 0.04977 0.14549 0.07199 0.12379 0.09421 C 0.09462 0.12407 0.14532 0.06273 0.09393 0.12268 C 0.06389 0.15787 0.04184 0.17824 0.00226 0.18796 C -0.02031 0.18588 -0.04323 0.18634 -0.06562 0.18148 C -0.06823 0.18102 -0.07552 0.16296 -0.07621 0.16088 C -0.07899 0.15208 -0.08333 0.13379 -0.08333 0.13403 C -0.08698 0.10116 -0.09218 0.06342 -0.075 0.03703 C -0.06597 0.02338 -0.04948 0.00509 -0.03698 -0.00255 C -0.03177 -0.00579 -0.02031 -0.00903 -0.02031 -0.0088 C 0.01337 -0.11736 0.0448 -0.22732 0.08091 -0.33426 C 0.08247 -0.33889 0.09566 -0.32847 0.09636 -0.32801 C 0.11893 -0.31574 0.14028 -0.3 0.16302 -0.28843 C 0.20799 -0.26574 0.24983 -0.23634 0.29393 -0.21065 C 0.30695 -0.20301 0.3198 -0.19584 0.33212 -0.18681 C 0.34063 -0.18033 0.34879 -0.17269 0.35712 -0.16621 C 0.35973 -0.16389 0.36545 -0.15972 0.36545 -0.15949 C 0.35052 -0.11273 0.32344 -0.07917 0.30105 -0.03912 C 0.28837 -0.01644 0.27396 0.00856 0.25591 0.0243 C 0.25625 0.03125 0.25591 0.03819 0.25712 0.04491 C 0.25886 0.05509 0.27118 0.06111 0.27605 0.06713 C 0.28681 0.08055 0.29636 0.09305 0.30816 0.10532 C 0.31771 0.11528 0.32709 0.12569 0.33681 0.13541 C 0.34184 0.14051 0.34618 0.14676 0.35226 0.14977 C 0.38004 0.16366 0.40209 0.17685 0.43212 0.1831 C 0.45955 0.18194 0.48698 0.18356 0.51424 0.17986 C 0.51858 0.17916 0.52118 0.17315 0.525 0.17037 C 0.53733 0.16134 0.54948 0.14791 0.56302 0.1419 C 0.57691 0.12754 0.56736 0.10486 0.55938 0.08796 C 0.5375 0.04213 0.51407 0.03009 0.475 0.02592 C 0.45157 0.02754 0.42778 0.02708 0.40452 0.03078 C 0.40035 0.03148 0.39653 0.03634 0.39271 0.03866 C 0.38056 0.04583 0.37518 0.05069 0.36424 0.05926 C 0.36025 0.0625 0.35539 0.06319 0.35087 0.06574 C 0.33716 0.07407 0.3257 0.08333 0.31059 0.08634 C 0.29636 0.08518 0.28195 0.08565 0.26771 0.0831 C 0.2632 0.08217 0.26493 0.06412 0.26059 0.0625 C 0.25295 0.05972 0.2448 0.06041 0.23681 0.05926 C 0.22934 0.05578 0.22292 0.04977 0.21545 0.04653 C 0.20816 0.04352 0.20122 0.04028 0.19393 0.03703 C 0.18993 0.03333 0.18698 0.03241 0.18212 0.03241 L 0.08681 0.03866 " pathEditMode="relative" rAng="0" ptsTypes="Affffffffffffffffffffffffffffffffffffffffffffffffffffffffffffffffffffffffffffffffffffffffffffffffffffffffffffffff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139" y="146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8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9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0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1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2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4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54886" cy="144780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US" i="1" dirty="0" smtClean="0">
                <a:solidFill>
                  <a:srgbClr val="FF99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Common denominators </a:t>
            </a:r>
            <a:r>
              <a:rPr lang="en-US" i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♥</a:t>
            </a:r>
            <a:endParaRPr lang="en-US" i="1" dirty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9144000" cy="5410200"/>
          </a:xfrm>
        </p:spPr>
        <p:style>
          <a:lnRef idx="0">
            <a:schemeClr val="accent4"/>
          </a:lnRef>
          <a:fillRef idx="1002">
            <a:schemeClr val="dk2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lnSpcReduction="10000"/>
            <a:sp3d extrusionH="57150">
              <a:bevelT w="38100" h="38100" prst="convex"/>
            </a:sp3d>
          </a:bodyPr>
          <a:lstStyle/>
          <a:p>
            <a:r>
              <a:rPr lang="en-US" i="1" dirty="0" smtClean="0">
                <a:solidFill>
                  <a:srgbClr val="FF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 common denominators you would have two fractions  or more. To get a common denominator you have to either divide or multiply to get the same number for the fractions.</a:t>
            </a:r>
          </a:p>
          <a:p>
            <a:r>
              <a:rPr lang="en-US" i="1" dirty="0">
                <a:solidFill>
                  <a:srgbClr val="FF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i="1" dirty="0" smtClean="0">
                <a:solidFill>
                  <a:srgbClr val="FF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2/5 and 4/5 have common denominators </a:t>
            </a:r>
            <a:r>
              <a:rPr lang="en-US" i="1" dirty="0" smtClean="0">
                <a:solidFill>
                  <a:srgbClr val="FF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</a:t>
            </a:r>
          </a:p>
          <a:p>
            <a:r>
              <a:rPr lang="en-US" i="1" dirty="0">
                <a:solidFill>
                  <a:srgbClr val="FF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</a:t>
            </a:r>
            <a:r>
              <a:rPr lang="en-US" i="1" dirty="0" smtClean="0">
                <a:solidFill>
                  <a:srgbClr val="FF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So are 6/9 and 2/9			</a:t>
            </a:r>
            <a:r>
              <a:rPr lang="en-US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(&gt;’-’)&gt;</a:t>
            </a:r>
            <a:r>
              <a:rPr lang="en-US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#</a:t>
            </a:r>
            <a:r>
              <a:rPr lang="en-US" i="1" dirty="0" smtClean="0">
                <a:solidFill>
                  <a:srgbClr val="FF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</a:t>
            </a:r>
            <a:r>
              <a:rPr lang="en-US" i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“Do you 								want 								a waffle?”</a:t>
            </a:r>
          </a:p>
          <a:p>
            <a:pPr marL="457200" lvl="1" indent="0">
              <a:buNone/>
            </a:pPr>
            <a:r>
              <a:rPr lang="en-US" i="1" dirty="0" smtClean="0">
                <a:solidFill>
                  <a:srgbClr val="FF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But 2/4 and 3/6 are not</a:t>
            </a:r>
          </a:p>
          <a:p>
            <a:r>
              <a:rPr lang="en-US" i="1" dirty="0" smtClean="0">
                <a:solidFill>
                  <a:srgbClr val="FF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To get common denominators </a:t>
            </a:r>
          </a:p>
          <a:p>
            <a:r>
              <a:rPr lang="en-US" i="1" dirty="0" smtClean="0">
                <a:solidFill>
                  <a:srgbClr val="FF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You would reduce and get ½ for both</a:t>
            </a:r>
            <a:endParaRPr lang="en-US" i="1" dirty="0">
              <a:solidFill>
                <a:srgbClr val="FF66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190786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4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4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4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4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5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5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5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5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5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0886"/>
            <a:ext cx="8229600" cy="1143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US" i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Reducing </a:t>
            </a:r>
            <a:r>
              <a:rPr lang="en-US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☺</a:t>
            </a:r>
            <a:endParaRPr lang="en-US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0700" y="1263997"/>
            <a:ext cx="8318500" cy="5594003"/>
          </a:xfrm>
          <a:effectLst>
            <a:glow rad="139700">
              <a:schemeClr val="accent1">
                <a:satMod val="175000"/>
                <a:alpha val="40000"/>
              </a:schemeClr>
            </a:glow>
            <a:outerShdw blurRad="38100" dist="25400" dir="2700000" algn="br" rotWithShape="0">
              <a:srgbClr val="000000">
                <a:alpha val="60000"/>
              </a:srgbClr>
            </a:outerShdw>
          </a:effectLst>
        </p:spPr>
        <p:style>
          <a:lnRef idx="0">
            <a:schemeClr val="accent4"/>
          </a:lnRef>
          <a:fillRef idx="1003">
            <a:schemeClr val="dk1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prstTxWarp prst="textFadeDown">
              <a:avLst/>
            </a:prstTxWarp>
          </a:bodyPr>
          <a:lstStyle/>
          <a:p>
            <a:pPr marL="0" indent="0">
              <a:buNone/>
            </a:pPr>
            <a:r>
              <a:rPr lang="en-US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</a:p>
          <a:p>
            <a:pPr lvl="4"/>
            <a:endParaRPr lang="en-US" b="1" i="1" dirty="0"/>
          </a:p>
          <a:p>
            <a:pPr marL="2286000" lvl="5" indent="0">
              <a:buNone/>
            </a:pPr>
            <a:endParaRPr lang="en-US" i="1" dirty="0" smtClean="0">
              <a:solidFill>
                <a:srgbClr val="FF66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286000" lvl="5" indent="0">
              <a:buNone/>
            </a:pPr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</a:t>
            </a:r>
            <a:endParaRPr lang="en-US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http://t1.gstatic.com/images?q=tbn:ANd9GcTBmngidb6GhUymY05z-bL1aZwyv_k7U2tn3HwgCwYGUtZYXhQ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065" y="4341223"/>
            <a:ext cx="1905000" cy="2174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2" descr="data:image/jpeg;base64,/9j/4AAQSkZJRgABAQAAAQABAAD/2wCEAAkGBhQSERQTEhQVFRUWFhwYGBcVFRcbGBsgGh4XHBgXGBgYHCcfGRkjGxoWHy8gJCcpLCwsGB8yNTIqNSYtLCkBCQoKDgwOGg8PGi8kHyUqLzQvLDQpKS4qKiwsLy00LCoyNCovLjQsKi8sKi0sNSwsKS8sLSwsLC8sLCwsLC8sLP/AABEIAMABBwMBIgACEQEDEQH/xAAcAAEAAgIDAQAAAAAAAAAAAAAABgcEBQEDCAL/xABEEAACAQIEBAMFAwoEBQUBAAABAgMAEQQSITEFBkFREyJhBzJxgZEUI7EzQlKTobLB0eHwFnJz0jRTVGKiFRd0gpJD/8QAGwEBAAEFAQAAAAAAAAAAAAAAAAIBAwUGBwT/xAA2EQABAgMEBgsAAQUBAQAAAAABAAIDBBEFITFREhNBYXGxBhQiMoGRocHR4fDxI0JSYqJDJP/aAAwDAQACEQMRAD8AvGlKURKUpREpSlESlKURKUpREpSlESlKURK4PpXNKIoJBzZjPHEDiMtmaAsImCifOGj/AP6ElGwpMxG4A33t8YvnXFRTmF1RisrwkrG1s0q5sCx85sH1Rh0YA+UHWeeGN7C977dbWv8AG2lDGN7Dp07bfSqUVaqFcT5uxGGxDJKFdI5QzGOFr+BIlomH3hs/2m8W1iLtZQpNZnEuNYhXwUKzYcSStJHM3hlgrpC0nkXxRazAeUkmxG3WUlB2HTp21H0NdUmAjbVo0JJvqqnewJ27AfQdqqihuF5rxUisVMDMMJDiwqRt7rGQSRAmS7MQhysQtjuDfTC4vx5xLHjI2iF8FjJ42aI3MUbYdohbxAfMDmubaNsDU1xvA45EKLeK+haHKj2vdlzAXAbY2sddCDrWQ3DYja8aHKMq3RTYbWFxoLdKoqFRNub5nlshQA4n7N4WQmRbw+Is9y4DLfzWAIKbG9YfL3OEjJhIpMRCsn2fDSMZRd5zK5SVEAa4kQrl2JzuLgWsZ4mEQEMEUELlBCgHKNlv+j6bVwMGgKkIt0vlOUeW++XTS/pVUVf8Q9oE4gM0TQkSYZplDRm8LJLFH4Uv3tiTnddctnjbcXUbJuZMSk4R5YGH2mSCywsD/wAOZ0Y3l0K2y2AOYa3BOktOAj833aeY3byjU9zpqfU18f8ApcP/ACo//wAL/KiKBxc8YrwUlZsOQYcFOwCEaYqTwmjBMhtlALB7ak2sLa84vnvECHESo+EUo0iiJizSIY544rOl1GqNc3YWLpa4NTs8KhO8Ue1vcXbtttX22BjOYmNDmtmuo1ttfTW3S9EUEk5nxRxEStLGqx4jFRN5ckcvhRq0YYliUPmZbDNqpNjaw2uA5xb7HiJZR9/CJCYWAU3jRJCoMbOJEAdTnS/lZdL6VJlwMY2RBrfRRvYi+29iR8DXMWDRcoVFXLfLZQLX3tYaXoiih5nctFEmJw7+MXK4gRnwwFjSRYyBJlLnMW98eRe+ta+LnnEyWZfBRbYHMjRuWvjWyHXxBYISHAtcgWuN6nJ4dFkyeGmS98uRct975bWvXEnDYmJLRoSbXJRSTba5I1oi1/KvFHnhYylS8c80JZBYN4UrxhstzlJCgkXOtK2sGHVAQiqoJucoAue5t10FcURdtKUoiUpSiJSlKIlKUoiUpSiJSlaLi/O2EwxyySjNY+VfMdOhy6A301tUXPa0VcVdhQYkZ2jDaSdwqt7Sqnx/tllz/cwxhLD8pmLX66qwFr+lRDH8y4vFFVkld7ElQBtfe2UX2rxPnmDC9bFL9GJqJfFIYPM+nyr+xvEooQGmkSME2Bd1UE9gWO9Yf+K8H/1WH/XR/wC6qGi4diJTbK5tr5yQP/Ku3/C+J/Q/80/3V5zaN+A81kG9GpZopEj3+A5lXp/ivB/9Vh/10f8AurMwXEopgWhkSQA2JRlYA9iVO9ef/wDC+J/Q/wDNP91dUnDcRCbZXGb9Ak3t/loLRvwHmjujUs4Uhx7/AAPIr0dSvPHD+ZsXhSyxyulyCwOt+18wuNKl3D/bLKHHjwoUtr4eYNfp7zEV6WTzD3rlj5joxNQ74ZDx5H1+VbNK0PCOd8JiTljlGawNmBXfSwLWBN9LCt9Xsa9rhVpWuxYMSC7RiNIO8USlKVJWkpSlESlKURKUpREpSlESlKURKUpREpSlESlKURKUpRErXcb49FhYmklYAL0FsxJvYAdzY/SsHm7m6PAxZm80je5HfU+p7KO9UjicVPjsQWcl5HPyA7eiivFMzQhXDHkthsmxXTg1sU6MMbc86fKkPNftKmxLMsDNFDpYCwc21uWGoPoDbSo9hOBTTWYKbMT52OnqT1+dSLhPKqIAZQHfXTddeljv8fWpPhOGu/uiw7nQdtK16YnKdpx81tRm5eSZq5ZoAG3P5UYwPKEaj7zznTqQB3tbf51u4cCoIyRqDsCFAP1qSYfgSLbNdiD8vpWTPi44QM7KgOgBIH0rAxbWBNIYLlgJm1ye051eJoFoBwuX9A/s/nWT/h9+6/U/yrhud8OCR59Da4XQ+o12rCxPP6hrJEWXuzZT9LGrPWJ1/dZT9vWAidIpdorrB4VPKqzv8Pv3X6n+VYx4XL+gf2fzrqw3P6lrPEVXurZj9LCs1ed8OT+ePiv9adYnWHtMr+3JC6RS7hXWDxu50WpmwSknOgJ2OZQTp0uR/d60mN5QiYfd3Q69SQe176gfCrIgxkUwIRlcbGxBFdGK4Kjar5T6DT6VdhWsAaRAWrPy1rkXtNBuNQqcxnApobsV0W3nU6ehHXf0qQ8qe0qfDMqzs0sOtwbFxc3uGOp16E21qUYvhroDmW621I1Gulj/AH1qMcV5URwTEAj9B+afS3T41n5ecB7TT4hZ8TkvOs1c00EZ5fB3hW1wTj0WKiWWJgQd1NsynqrDuK2NecsPiJ8FiAykpIh+RH8VNXVypzvDjUXzKkxuDEWGa41JX9Jba3/lWwy80Ilzsea1a1bEfKf1YPahnblx3b1I6UpXtWupSlKIlKUoiUpSiJSlKIlKUoiUpSiJSlKIlaDm7m+PAxZms0jDyR31PqeyjvW14pxBYIZJX91FLHa5t0F9LnaqA41xR8dimkIsZGAVbkgDYD4f1rxzUxqhQYrP2JZYnYhfE7jcd+75XXicTNjsQXY55HNz2A/goFTLg/B1gXKurH3mtqT2Hp6U4RwhYEsNWPvN3/p6VLuFcKyeZ/e6Dt/WtQnp5sJtT/K2K0bQaG6uHcwYDP6XRw/gmt5R8F/iSKysdxmHDizsARplGp200GoFutazj3NyxZo4/NINL6ZQevxI+n4VA55yzFmJJJuSaxECTmLQeC8G/BoF54BcztbpBoO0IVHO9B9qQ8U51lk0i+7XuPe9de3yqOPL3NdLSXrokxCjc67106y+hJa0GYOiMhefE/ytRJmp+JQ1echf6DBZJlFfJlrBfiA6D611PxAnYAf361tsHozZ0Kn9Ot20k+OXosxB6LWhEoSwN4ke1eS2Ylr6EwrVJjyNwD/fpXanEB1H0qsbozZ0X/zpdsJHjlXwVI3Refh1IYHcCPpbRJuxI+dqkGA51mSwezi+t/et2BGg+lRKPEKdjXeslq1G0+hJLS6XOluNx8D/AAsR/wDVIvp2mHI3c1a+A41DiBZGBvoVbQ7XIsd9L7aaGsfH8D/Oj0093+VVxh8QVYMhIINwR0qecB5vSXLHJ5ZDpfTKx6fAntauYzEnMSDyWVFMQReOIW3WV0g03aEXsu9D9rQ8Y4Os65W0Ye61tQex9PSobhsRNgcQHXyyIbjqCP4qRcVcPFOF5/Mvvdu/9aiHGODrOuVtGHutbUeh9O4rLyM82K2o8RkumWdaLS3VxL2nEZfSnnKHN8eOiuvlkUeePt6jup71v6868G4o+CxSyAXMbEFbkAjYjT6/IV6A4XxBZ4UlT3XUMAbXF+ht1G1bfKzGtFDitetuyhJRA+H3HYbtyyqUpXsWvpSlKIlKUoiUpSiJSlKIlKUoiUpWv4/xT7PhpZrZsik2va/bU1RxDRUqbGF7gxuJNFWPtZ5k8SVcMh8ser5WNixtow2utvXetbylwnKvjNYlh5RvYdTfoTUewytiMQM5ZjI93PXU+Y3qyMJh8zKg+HyH9K1Wcj1q4/gukR2tkJVkqzK88/MrY8F4eG87DQbA7H1+Vcc08wrChjU3kYdDbKD+dfv2FbTGYxIIszGyqLDuewA6mqw4hxB5nMkhuT9B6D0rVpaE+fmNIgkVoBv2Bcut+1TDboMPad6D7WO79TWO79TXLt1NazEYgubDboK73YVhMs5mm++IcTluHztWtWNY8S0YtBc0d4+w3lfc2OJ0XT+/2Vn8B5RxOMP3SeW5HiNogIF7E232271N+TPZepVZsYDmJDLFsLdpARc308uluvarMVQNhark5bLYZ0IF5z2eGa6E2LLWe3UybBvP68/qKueG+xyNWVppi4/OQJlvptmDXtf0rdf+1uA/5b/rX/nUtpWCfaEy81Lzy5LxvnY7zUvPLkol/wC1uA/5b/rX/nWl4h7G42d2hmKKfdRlzWNti+a9r+n1qx6UZaEyw1Dz4380ZOx2moeefNee+Pco4nBn71PLcAOtyhJF7A2Gu/0rAhxxGh1/H+tekXQEEEAg7g1WvOXsuXI02DDZgSzRaWI7RgAajXTW/wAd87J2y2IQyPcc9njkvY6NLT7RCnGDcf2Cg8cnUV3q1602HxBQ2O3UVso5Ooq3bthstFmmy6IMDnuPzsXPrZsaJZ8TNhwd7Hfz2Ky+VeYFmQRsT4ii2pvmAt5r9+9ffHMDY+IL6+96etQHh+PaJxJGdR9D6H0qz8FjEnizKbhhY9x3B7GuCTMJ8hMaYFBgRlmFsdgWqYg0HntN9Qq15t4TmXxlsCo83qOhv3G1bH2S8x+HM2GdvJJqmZtAw/NUbXa/7BW1xeGysyH4fI7fsquMUrYfEHJmQo90PXQ+U3+Fta2mTj0IcPwXUoDWz8q+VflceXkV6QpWv5f4n9ow0U1iudQbE39N/lWwramkOAIXN3sMNxY7EGnklKUqqglKUoiUpSiJSlKIlKUoiVXftj4rlhigAN3bOSDpZbix73JB+VWJVKe1jHO+OMbEZY1XLoNMwBOvXWvJOO0YfFZ/o9A1082v9tT5YepWLyXgvflK/wDap/e0+lWDy/B7z6W29e9RPlzDZMOmt83n+ttKnfC4ssSgix3P9flatDtaNowyMzRZa2I+k9xzNPAKLc98UBKwixynM29wbaD6G9Q2VulbLjeKMk8jMQTmIuNrLoLfICtSW6n41u3QezWui61w7g/6d+K4lOxnTM05++g9liY+b80fOpr7MOTGkdMZLYRqT4a6HMRdST2UG/rcemsGwWGM88cd7GR1W9r2zEC9utr16K4dgFhiSJBZUUKNANuumlydT8a6BbE2YMMQm4ux4fa6Y2CLMkmSzO8e8d+344LJpSlagsWlKUoiUpSiJSlKIql9p/JjI74yOxjYjxF0GUmwuO4Jt63PrUIwM/5p+VeiOJYFZonicAq6kagHfY2PUHX5V52x+G8CeSMG/hyMtyLXyki9ul7Xrb7GmzFhmE7FuHD6WWMIWlJvlomIFx37Pg7lsom6VMuROJgFoTYZvMu9ybajtsL1CQ3UVtuCYkx4iJl0OcDXsxsf2E1z/pxZrWxda0d8f9N/Bcxkozpaaa/fQ8ip1zBB7r6dvXvVfc54H3JQP+1jf4ZdPrVocUizRMALncfL+l6gvMWF8TDvrbL59v0QdK0myY1YYGRou22PH0XtORp4Fbr2OcVzQy4chro2e5OlmsMo7agn51YtUp7J8e6Y4RqfLIpDC2+UEj4a1ddb5Ju0ofBYnpDA1M84j+6h88fUJSlK9awCUpSiJSlKIlKUoiUpSiJXnfmqdnx2ILMWPjOoJN9FYhR8AABXoivOfMX/ABuI/wDkSfvtWOn+6FuPRMf1oh3DmpzhMP4cape+VQt+9ql+M/IP/pn901HMMgMig7FgD9akuPH3Mn+RvwNc9tR1XsH7YsfajtJt+RVSOdDWHinsp+lZj7GsHG+58x/Gu0dDAOqxD/v7BcqsdjXzsJrsNMc1IPZTw9nxwkFssSsWuf0gVAA6m5/ZV11VHsY/LYj/AE1/E1a9StlxM0QdgHz7ro1qOJmCMgEpSlYhY1KUpREpSlESlKURKpX2r8OZMcZDbLKoK2OvlCqbjprV1VVHtn/K4f8AyN+IrL2M4iaAG0H59lkrLcRMAZgqG4V7qPpWYh0FYOB9z5n+FZybCo9MwOqQz/v7Fc5thjWTsVrcNM81bOCH3Cf6a/uj0H4CojjcLnR4zoWBXUbdNqmHDh9zH/kX8B6D8BUcxn5V/wDMfxri9luo94XVLLeWtuyCrvlado8bhyjFT4yLcG1wWAI+BFxavRNec+Xv+Nw/+vH++tejK6FId0rI9LANbDO480pSlZFaclKUoiUpSiJSlKIlKUoiV505jFsbiP8AXk/favQeNx8cKhpHCAkKCepOw/vtWNi+XsNKxeWCJ2O7NGpJtoLkivJMQdcAAcFnbHtIWe9z3tJDhTyUCjmBAZTodQR9QalWM/IP/pn901tk4JAosIYwANgi2H7KwuEcbw2LaeOIBvCIR/KMpuOh6i38DsQTrU5YL45bR4FOKsTU0Jhh0Gmg98FTrjQ1hYxSUNqvgct4X/p4f1a/yr4PK+EOn2aD9Wn8q3uwpkWbCdCeK1NbuH0tLkrMiSsdkbSB0SDt2KsvZFxFY8U8ZBvKllI2GW7G/wAquKtJLw/A4MrKYoITmyq4RVILXG4Ggte52te9bupT00yZjF7BS4VW1TkURn60AgH2SlKV4l40pSlESlKURKUpREqnva9xFXxSRAG8SWYnY57MLfKrhrXYvl3DSuXkw8Tud2aNSTbQXJHavdIzDZaNrHCtAvXKR2wImm4VVDYJSEF6zUGgq6RyvhNvs0H6tP5V9DlrC/8ATw/q1/lUbdmBaUFsNgoQ6t/Aj3WrT1mRJqO+NpAaRJ27VrsBpDH6Rr+6PT+HyqLYrEi7SNoNWPp1NWMmEQAAKoAFgABa3aseTgkBBDQxkEagotvwrRJTo9EgOcS8GvFbjJzjIAo4E4KguXRfG4e3/Pj/AH1r0XWuwnLuGiYPFBCjDZljUEXFjYgdjWTheIRyFwjhijZWt0Pb8foe1bJLwdSKE4r1WxaQtF7XsaQGjmsilKV61gkpSlESlKURKUrXcd45HhIvFlva4UAbkm9gL6XNv4dai5waKlRc4NFStRxrmWXxXhwyLePLndybKWBKhVUMzHboBrvfStRKeLBMySxltPfw7qm5uCBIW2y6gdDpr5d1xTlqDGMmIXyThbCRGKyAb5CyHUA7qbjfQ1o8UcdghpjI5FUe5icl9r2zoA2n+Vj9dMS7WtJc8kjMEYcCPjxxUzMhja0uWx5whafBYcsLMMThy3bWVFa3pYk/3au6XncCyRQyTsvldkKLGrdVzyOqswOhCkkHcCo5x/nwz8JjxEa5ZXmSMLfQMWyh1NvMt/MDaxsKwk468Mq4VIEzGO8UkzNlZBoWAsSzi9yDYkkm+pq26LFEQ6BNLtgJuA4Y12ZZBWzOMpQ7PdT3DcSXHYaQfeQmxV1OXOugJGhIIKkEEEghgdjWDy0mFgwn2iNwkBUtmPlABJ87H10OY73v1rBwkZweGmeWQGaRHYFrK8r2AzBB0ACqBuFVbk2FdPKnHooMPhsO5aSWVEUKozNoi5ma+wBNz2v6i8xEiB39QjS0fWpp6e6kZprewTTbRccl824WJHhbFxSHxZCArBiAXewATZcoBpLzZhI+JNL9shCtGqFTIL5rm4y3ve2XTp86ez7CpLAzM5GSSQFQ9lBMshJNja5J/D0rmXCqeLvFmZM0ERUhrFgGlJAO5F32+HwqA12rZeKaV2Y43YbgFLrYPbr3rvNZHO2KixeGh8J8wOKg1Hq66a91v/ZFS7AzXhRmP5oJNRDniFY1wvh6j7UuY3zbBiLk9ie4rH5t5rRsG0GGkBlBijLAEqudgCb/AJ1hrbrca9RdZFfCdEMQit1MvLyVuJNQx2XHD3W34dzuJcQieHaGUOYpS6jNktc5L5shBBDWtYg7EE9/F+ckido4opJ5E94R5Qqm1wrSOVRWI1ylr2INtRUY5f4E0MkcuLnJLWRWlKr5QQckcaALEhIUkjchbnYV3S4eXBu0scKYzDNI8qlGAdc5u9/zH819b9h0FR05lrQHHaa7SMvDy8O6qujsBvH1xU7wGMEsauBa41U7qd7HsayK0PAOacNPA8kfkWJisikWKHtYb3vpbfpW3wWNSZBJGwZW2IrJwnhzR2qmnnvoqCIx3dK1XMbYtcrYVo8tjmEisdehGUE/H4fWKTcycQ+0+BnhVhCsjfduwu8jIoVCFP5jEknXTQVY9QCPEeJx2ZdPJFCt/nIxG9r7ab+b4W8kzDcHNLXG8jbs20V0xwygIHktpgn4hmBkljK31thiNO1/EOvr6dL1hrz7MSZVw4OH1YHPaUqu8gQi2XL5hdgxGy61ueeuJNBgMQ6Gz5CEt+kdBVfcZ4yEwcuEw4YlMMQ7qLlQq5Ujv3PpfrpsW88cuhP0Q84Vx2+l37Gig+aY00cB5KycNzNC2EXFs2SIoHObQgMAQD62I+tYfDecPFlCeBLHGwuJJMq63sFMZPiKTv5lA271p4eFGXh8caSIkudJIs+zGIqy+W9yDbpqNDoRp1YTmcYQhcbhfC8wHir5l1KgG9r5cxtrbb1F5GNFq3SdQUF9K1+D+oo6+GLz+quDzVhYeJySHGRZWRUMZkW4ZS4fQG+YZVFiNLfSWx8xwNC8yvdEvmNmGwvbUa/KomIlfjE8ZYpmihIytYsF8Y7jpdxp1tXxz+rg4XD4aTIZHYl7CQ2jW9gr6E5su+2p+MGPjsa4gjH1zHPAqT5ljhpHZcpBwDmhp5pIZYTEyqrrdlNw5kABCsbN92xtfa1ZvM2Mjjw0njSLErAqHc2UE7XJ01PTrtUe5U4SIJgJ5PvpLyWdryOR1J2CqDZVFrWPYkyTmRb4SewuRGxHxsa9Ldd1dwce1y3bfXPwVdaAdMbPRR3k3nHC/Z4ojiY5HVB7r5zooJBI6i9vp1rv4bh/C4niWFgsixsdDfUPuT6qNtNTpcm/VyPgonwkMhdiuRAAXsosq6ZRYDrp/Sovx7iZbHzYaNjeVlR7MQY4oswaxGoZy5UHfW/TXyvfHa1huOFBt8fTYqGaaBX/ACVjcM5kgxEjxxPmZACdDYglhdW2YZlYabFTWt5o5y+ylxHGZWjjMstiqhEF9SzEDMQr2G5ynYC9aTAOIuILFYLkw6Gy6AC+iAbABTYD1qP8J4XPjc80kxMBlZzGcqRAI7BfGb3pAFVTluF061IxplzdAY1PkKcMzfdgFER4elTj6K3MNOHUMOv92rtrA4GyGBDG4dTc5h1Nzf530+VZ9ZZldEVNbsc1OoN4SlKVNErF4nwyPERtFMiujbqwuKyqVQgEUKoQCKFQU+yyFWvE7qBey+IxGt+jZhp0PftaviH2UQ3GdmksdpJJHB23Bax72I/pPaVZ6vDyVgS0IGuio7jOR4JYVha9lkWQZTl8yarcDS16cwclQ4uBImurx/k5F0dSOoI2qRUqZhsNajFTMFhBFMfbBQHhvI87TFsZMcQApjXMLAKb3IFzd7W12G4sb1suXfZ5Dg2JjJt0JJL9N3Yk9BoLA1LKVRsFjTUBRZLw2XgKFcY9l+HlmaZc6Fzd0WV1QnQE5V0uQP2Vm8Z5BgxMUSuCrwqFR42ZCB+jcG5X43qUUqmoh33Yp1eFf2cVDF9mcDYVsO5axcSZlkfPmAtcuSTsSPnXYvs5i+ythgxQE5lZBYqwvZ9b3bXrUvpTUw8KJ1eFSmiq74b7N5DKGxUzz5dFMmUAA6HKqW81ibE7XNt675fZeAWyzSsGv70hv5tze2h1Oo23Hap7SqdXh5KPVIP+PNVtjuQ5Yo1w2GukTsXlkU+bQghQSbl2NvN89xpNOWeDfZcOsItZdABsB2H4/OtrSpthtaahTZBawlw2/vtK0sHLKJjJMUGOaQKCp2GUEaddb1uqVItDqV2K45gdQnYsLjPCExULwS3yOLHKSD3BBGxqPcN9nEEcEkBuVcEEg+c33YvuW9TUupUXQ2uNSFF0JjjpEX0oobifZrE0EUXiSgw6IyyMDbcB7e/Y3OtYKeytC6s7F8liud2IB11sLDMLnzEX2+FWBSo6iHkrfVYVa6KjHMXIUOLEZYuska5Q8blGt1BK629Nv2W1uI9manDqkUrxSI5dJAczXYDMGLk3vYfCw+NTmlDAhk1IVXS8J5JLcVCuVOSJIJzPNIZJdvEfLmt+ioUAKD16n8Jo6Aggi4OhB61zSptY1goArjIbWDRaLlBZPZRhxKXjLhS2bwzLJ4YN7myBu+vzNbSLkSFcY+LF88hDPfYkCw07Xufmak1KiILGmoCttl4TTUNWixnKqPjExgZg6p4ZW/lK3vt3/nUVx3sykEjCLES/Z2YsYbqAtyTlzavb4a1Y9KoYEN2IR0vDdiNtfFYHA+G+BAkQsAosANh6D8fnWfSlXQABQK8AAKBKUpVVVKUpREpSlESlKURKUpRErS47nLCQtkeYZg2UhVZrHaxyA2N9Ld9K3VUf7UeW8Phsdh3RPI5aWVNWF2JGa2ttR272vqB6ZaGyI7RdVXYUPWHRCtDD8/YByAMVFc9GJU67XzAW+fTXat5BOrqGRgynZlIIPwI0NUVLiOGSrlg4fLO+149NfRkBA7a/sqV+yTgmJwzzmUFIZLFYy4fJYaNfoTqLenpV6LLw2s0hUcaX8KK4+XLW6R9r/JT/AB3HcPC6pLNHGzagO4Bt312G+p7V8cY40sGGfEKDKFW6iPzFr2CgZb6Eka9BrVSYfCRY+XH4rEyMYDIcq3I92wVLfnPmCAaG1x2rI9m8jx4XibLISMjlSrHyFEYDLbYgm1+6+lS6qxvEEVyNafKr1Yg0yp60+VMPZ7PjpGmmxpZRJZkiI0j7DXYkW0H7dzNahPskxjycPRpLklmYXJ0zMxyi+th/Go7wb2iSx4XGNI+eRZykJYhhqBmI7qPMwHqo/OAq2+E6M9xGwjZ4eig2Xcahuz3VsVA+N8ckh47hYs7eHJAboNt2Fzra98pva/SsP2X8yYmXEYuDFMzFSjrmYnLmUZlBIGhNzYAAW0A2Gk9rkzrj4pYfyiwCJfQytIt+9wL7etXIMHRiuhk7MeKqJUueWHZerWwXGoJneOKVHdPeVTcjpf1FwRcdQRWbVN8F4G3DeJ4FkZmE0JSXMRrbYntrt8BvtXHE8RieLY6ZIJGSOGQohViLFQRddLLtdjvrboAYOlmVqHdmmP6ir1c41uzVyXrmqIw3MuIZ+H4uVjnixDYWZiLghb5CT0LZ3B75QdSDUs5o9pBh4lDHG5MSOqT6DJ5s4a53zA5ANdwfmdJOBABrdkqmUiVorJeQC1yBc2Fzuew9a+qrL2k4r7TjMFhIT5lbxZGU6qvlIsehOUfUd6sqInKL6G2tq8z4Ya1prefw81ZfDLQCdq+6UpVpW0pSlESlKURKUpREpSlESlKURKUpREpSlESlKURKr/nngksnE8DMiM8aq6yHKSq63BJ6E3tqdbVYFKqHEYK7Cias1psVZ8w+zybDTHGcKyhj+Vw7AZH1ubafs/pb5PtDxzKYf/TWSQ3UuWHhi97nf57+nrVnV8NCp3APyqrnudiVfbNCg1jQaYH5zVEcA5exWIYYSWJ4YUkLMCxzSFievVbGxbt8fNvuTeCTrguI4ZoHSXz5M2mfNcnL8wLHrcdqtrIL3sL965y6361Mxoh2q46eLq9nLwp+/FU7yVhcbKYIXSTDRQOpyZrO2W5Iey6gkqb30F9CTesPlXkzES40/aImiSNyVVr+Zhp4pPW+4A0vb0q7VQDYAXrnL1oI0QVvUTOuo4AUr6ff8qrOa+Xcbh8e0+CQGOeJYnbOAy2ADW0JzEC+Ya6mo9zHyRisJ9kxUUbTpELyKCc2ck3kyW0FtAPwvretcEUEaIBQH8EbOuADSBQetMFUvDMViOI46Kbwmgihjyxhj5i1rhibXsL3Jt6f5tXyzzFNhIZcNBhnOKzuGZwVVMxPnObcCw1vYW61dccCr7qgfAAV8vg0LZioJ72qBiPpSqkJxtC0suuoK4U5qtpOQmTg7xovizqwmA1u7qbtbqLgkAb6C/aunl/kh5+FzLOrfaHBc5r38RSSq9DYWy//AHbrVq1wBU9fEzVvrj6U31+uCrL2X8BmLyYjFo6ysdRIDmAU+RbtrfqT10qzq4ArmoOc5xq7FWI0QxHlxSlKVFWkpSlESlKURKUpREpSlEX/2Q=="/>
          <p:cNvSpPr>
            <a:spLocks noChangeAspect="1" noChangeArrowheads="1"/>
          </p:cNvSpPr>
          <p:nvPr/>
        </p:nvSpPr>
        <p:spPr bwMode="auto">
          <a:xfrm>
            <a:off x="63500" y="-1571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4" descr="data:image/jpeg;base64,/9j/4AAQSkZJRgABAQAAAQABAAD/2wCEAAkGBhQSERQTEhQVFRUWFhwYGBcVFRcbGBsgGh4XHBgXGBgYHCcfGRkjGxoWHy8gJCcpLCwsGB8yNTIqNSYtLCkBCQoKDgwOGg8PGi8kHyUqLzQvLDQpKS4qKiwsLy00LCoyNCovLjQsKi8sKi0sNSwsKS8sLSwsLC8sLCwsLC8sLP/AABEIAMABBwMBIgACEQEDEQH/xAAcAAEAAgIDAQAAAAAAAAAAAAAABgcEBQEDCAL/xABEEAACAQIEBAMFAwoEBQUBAAABAgMAEQQSITEFBkFREyJhBzJxgZEUI7EzQlKTobLB0eHwFnJz0jRTVGKiFRd0gpJD/8QAGwEBAAEFAQAAAAAAAAAAAAAAAAIBAwUGBwT/xAA2EQABAgMEBgsAAQUBAQAAAAABAAIDBBEFITFREhNBYXGxBhQiMoGRocHR4fDxI0JSYqJDJP/aAAwDAQACEQMRAD8AvGlKURKUpREpSlESlKURKUpREpSlESlKURK4PpXNKIoJBzZjPHEDiMtmaAsImCifOGj/AP6ElGwpMxG4A33t8YvnXFRTmF1RisrwkrG1s0q5sCx85sH1Rh0YA+UHWeeGN7C977dbWv8AG2lDGN7Dp07bfSqUVaqFcT5uxGGxDJKFdI5QzGOFr+BIlomH3hs/2m8W1iLtZQpNZnEuNYhXwUKzYcSStJHM3hlgrpC0nkXxRazAeUkmxG3WUlB2HTp21H0NdUmAjbVo0JJvqqnewJ27AfQdqqihuF5rxUisVMDMMJDiwqRt7rGQSRAmS7MQhysQtjuDfTC4vx5xLHjI2iF8FjJ42aI3MUbYdohbxAfMDmubaNsDU1xvA45EKLeK+haHKj2vdlzAXAbY2sddCDrWQ3DYja8aHKMq3RTYbWFxoLdKoqFRNub5nlshQA4n7N4WQmRbw+Is9y4DLfzWAIKbG9YfL3OEjJhIpMRCsn2fDSMZRd5zK5SVEAa4kQrl2JzuLgWsZ4mEQEMEUELlBCgHKNlv+j6bVwMGgKkIt0vlOUeW++XTS/pVUVf8Q9oE4gM0TQkSYZplDRm8LJLFH4Uv3tiTnddctnjbcXUbJuZMSk4R5YGH2mSCywsD/wAOZ0Y3l0K2y2AOYa3BOktOAj833aeY3byjU9zpqfU18f8ApcP/ACo//wAL/KiKBxc8YrwUlZsOQYcFOwCEaYqTwmjBMhtlALB7ak2sLa84vnvECHESo+EUo0iiJizSIY544rOl1GqNc3YWLpa4NTs8KhO8Ue1vcXbtttX22BjOYmNDmtmuo1ttfTW3S9EUEk5nxRxEStLGqx4jFRN5ckcvhRq0YYliUPmZbDNqpNjaw2uA5xb7HiJZR9/CJCYWAU3jRJCoMbOJEAdTnS/lZdL6VJlwMY2RBrfRRvYi+29iR8DXMWDRcoVFXLfLZQLX3tYaXoiih5nctFEmJw7+MXK4gRnwwFjSRYyBJlLnMW98eRe+ta+LnnEyWZfBRbYHMjRuWvjWyHXxBYISHAtcgWuN6nJ4dFkyeGmS98uRct975bWvXEnDYmJLRoSbXJRSTba5I1oi1/KvFHnhYylS8c80JZBYN4UrxhstzlJCgkXOtK2sGHVAQiqoJucoAue5t10FcURdtKUoiUpSiJSlKIlKUoiUpSiJSlaLi/O2EwxyySjNY+VfMdOhy6A301tUXPa0VcVdhQYkZ2jDaSdwqt7Sqnx/tllz/cwxhLD8pmLX66qwFr+lRDH8y4vFFVkld7ElQBtfe2UX2rxPnmDC9bFL9GJqJfFIYPM+nyr+xvEooQGmkSME2Bd1UE9gWO9Yf+K8H/1WH/XR/wC6qGi4diJTbK5tr5yQP/Ku3/C+J/Q/80/3V5zaN+A81kG9GpZopEj3+A5lXp/ivB/9Vh/10f8AurMwXEopgWhkSQA2JRlYA9iVO9ef/wDC+J/Q/wDNP91dUnDcRCbZXGb9Ak3t/loLRvwHmjujUs4Uhx7/AAPIr0dSvPHD+ZsXhSyxyulyCwOt+18wuNKl3D/bLKHHjwoUtr4eYNfp7zEV6WTzD3rlj5joxNQ74ZDx5H1+VbNK0PCOd8JiTljlGawNmBXfSwLWBN9LCt9Xsa9rhVpWuxYMSC7RiNIO8USlKVJWkpSlESlKURKUpREpSlESlKURKUpREpSlESlKURKUpRErXcb49FhYmklYAL0FsxJvYAdzY/SsHm7m6PAxZm80je5HfU+p7KO9UjicVPjsQWcl5HPyA7eiivFMzQhXDHkthsmxXTg1sU6MMbc86fKkPNftKmxLMsDNFDpYCwc21uWGoPoDbSo9hOBTTWYKbMT52OnqT1+dSLhPKqIAZQHfXTddeljv8fWpPhOGu/uiw7nQdtK16YnKdpx81tRm5eSZq5ZoAG3P5UYwPKEaj7zznTqQB3tbf51u4cCoIyRqDsCFAP1qSYfgSLbNdiD8vpWTPi44QM7KgOgBIH0rAxbWBNIYLlgJm1ye051eJoFoBwuX9A/s/nWT/h9+6/U/yrhud8OCR59Da4XQ+o12rCxPP6hrJEWXuzZT9LGrPWJ1/dZT9vWAidIpdorrB4VPKqzv8Pv3X6n+VYx4XL+gf2fzrqw3P6lrPEVXurZj9LCs1ed8OT+ePiv9adYnWHtMr+3JC6RS7hXWDxu50WpmwSknOgJ2OZQTp0uR/d60mN5QiYfd3Q69SQe176gfCrIgxkUwIRlcbGxBFdGK4Kjar5T6DT6VdhWsAaRAWrPy1rkXtNBuNQqcxnApobsV0W3nU6ehHXf0qQ8qe0qfDMqzs0sOtwbFxc3uGOp16E21qUYvhroDmW621I1Gulj/AH1qMcV5URwTEAj9B+afS3T41n5ecB7TT4hZ8TkvOs1c00EZ5fB3hW1wTj0WKiWWJgQd1NsynqrDuK2NecsPiJ8FiAykpIh+RH8VNXVypzvDjUXzKkxuDEWGa41JX9Jba3/lWwy80Ilzsea1a1bEfKf1YPahnblx3b1I6UpXtWupSlKIlKUoiUpSiJSlKIlKUoiUpSiJSlKIlaDm7m+PAxZms0jDyR31PqeyjvW14pxBYIZJX91FLHa5t0F9LnaqA41xR8dimkIsZGAVbkgDYD4f1rxzUxqhQYrP2JZYnYhfE7jcd+75XXicTNjsQXY55HNz2A/goFTLg/B1gXKurH3mtqT2Hp6U4RwhYEsNWPvN3/p6VLuFcKyeZ/e6Dt/WtQnp5sJtT/K2K0bQaG6uHcwYDP6XRw/gmt5R8F/iSKysdxmHDizsARplGp200GoFutazj3NyxZo4/NINL6ZQevxI+n4VA55yzFmJJJuSaxECTmLQeC8G/BoF54BcztbpBoO0IVHO9B9qQ8U51lk0i+7XuPe9de3yqOPL3NdLSXrokxCjc67106y+hJa0GYOiMhefE/ytRJmp+JQ1echf6DBZJlFfJlrBfiA6D611PxAnYAf361tsHozZ0Kn9Ot20k+OXosxB6LWhEoSwN4ke1eS2Ylr6EwrVJjyNwD/fpXanEB1H0qsbozZ0X/zpdsJHjlXwVI3Refh1IYHcCPpbRJuxI+dqkGA51mSwezi+t/et2BGg+lRKPEKdjXeslq1G0+hJLS6XOluNx8D/AAsR/wDVIvp2mHI3c1a+A41DiBZGBvoVbQ7XIsd9L7aaGsfH8D/Oj0093+VVxh8QVYMhIINwR0qecB5vSXLHJ5ZDpfTKx6fAntauYzEnMSDyWVFMQReOIW3WV0g03aEXsu9D9rQ8Y4Os65W0Ye61tQex9PSobhsRNgcQHXyyIbjqCP4qRcVcPFOF5/Mvvdu/9aiHGODrOuVtGHutbUeh9O4rLyM82K2o8RkumWdaLS3VxL2nEZfSnnKHN8eOiuvlkUeePt6jup71v6868G4o+CxSyAXMbEFbkAjYjT6/IV6A4XxBZ4UlT3XUMAbXF+ht1G1bfKzGtFDitetuyhJRA+H3HYbtyyqUpXsWvpSlKIlKUoiUpSiJSlKIlKUoiUpWv4/xT7PhpZrZsik2va/bU1RxDRUqbGF7gxuJNFWPtZ5k8SVcMh8ser5WNixtow2utvXetbylwnKvjNYlh5RvYdTfoTUewytiMQM5ZjI93PXU+Y3qyMJh8zKg+HyH9K1Wcj1q4/gukR2tkJVkqzK88/MrY8F4eG87DQbA7H1+Vcc08wrChjU3kYdDbKD+dfv2FbTGYxIIszGyqLDuewA6mqw4hxB5nMkhuT9B6D0rVpaE+fmNIgkVoBv2Bcut+1TDboMPad6D7WO79TWO79TXLt1NazEYgubDboK73YVhMs5mm++IcTluHztWtWNY8S0YtBc0d4+w3lfc2OJ0XT+/2Vn8B5RxOMP3SeW5HiNogIF7E232271N+TPZepVZsYDmJDLFsLdpARc308uluvarMVQNhark5bLYZ0IF5z2eGa6E2LLWe3UybBvP68/qKueG+xyNWVppi4/OQJlvptmDXtf0rdf+1uA/5b/rX/nUtpWCfaEy81Lzy5LxvnY7zUvPLkol/wC1uA/5b/rX/nWl4h7G42d2hmKKfdRlzWNti+a9r+n1qx6UZaEyw1Dz4380ZOx2moeefNee+Pco4nBn71PLcAOtyhJF7A2Gu/0rAhxxGh1/H+tekXQEEEAg7g1WvOXsuXI02DDZgSzRaWI7RgAajXTW/wAd87J2y2IQyPcc9njkvY6NLT7RCnGDcf2Cg8cnUV3q1602HxBQ2O3UVso5Ooq3bthstFmmy6IMDnuPzsXPrZsaJZ8TNhwd7Hfz2Ky+VeYFmQRsT4ii2pvmAt5r9+9ffHMDY+IL6+96etQHh+PaJxJGdR9D6H0qz8FjEnizKbhhY9x3B7GuCTMJ8hMaYFBgRlmFsdgWqYg0HntN9Qq15t4TmXxlsCo83qOhv3G1bH2S8x+HM2GdvJJqmZtAw/NUbXa/7BW1xeGysyH4fI7fsquMUrYfEHJmQo90PXQ+U3+Fta2mTj0IcPwXUoDWz8q+VflceXkV6QpWv5f4n9ow0U1iudQbE39N/lWwramkOAIXN3sMNxY7EGnklKUqqglKUoiUpSiJSlKIlKUoiVXftj4rlhigAN3bOSDpZbix73JB+VWJVKe1jHO+OMbEZY1XLoNMwBOvXWvJOO0YfFZ/o9A1082v9tT5YepWLyXgvflK/wDap/e0+lWDy/B7z6W29e9RPlzDZMOmt83n+ttKnfC4ssSgix3P9flatDtaNowyMzRZa2I+k9xzNPAKLc98UBKwixynM29wbaD6G9Q2VulbLjeKMk8jMQTmIuNrLoLfICtSW6n41u3QezWui61w7g/6d+K4lOxnTM05++g9liY+b80fOpr7MOTGkdMZLYRqT4a6HMRdST2UG/rcemsGwWGM88cd7GR1W9r2zEC9utr16K4dgFhiSJBZUUKNANuumlydT8a6BbE2YMMQm4ux4fa6Y2CLMkmSzO8e8d+344LJpSlagsWlKUoiUpSiJSlKIql9p/JjI74yOxjYjxF0GUmwuO4Jt63PrUIwM/5p+VeiOJYFZonicAq6kagHfY2PUHX5V52x+G8CeSMG/hyMtyLXyki9ul7Xrb7GmzFhmE7FuHD6WWMIWlJvlomIFx37Pg7lsom6VMuROJgFoTYZvMu9ybajtsL1CQ3UVtuCYkx4iJl0OcDXsxsf2E1z/pxZrWxda0d8f9N/Bcxkozpaaa/fQ8ip1zBB7r6dvXvVfc54H3JQP+1jf4ZdPrVocUizRMALncfL+l6gvMWF8TDvrbL59v0QdK0myY1YYGRou22PH0XtORp4Fbr2OcVzQy4chro2e5OlmsMo7agn51YtUp7J8e6Y4RqfLIpDC2+UEj4a1ddb5Ju0ofBYnpDA1M84j+6h88fUJSlK9awCUpSiJSlKIlKUoiUpSiJXnfmqdnx2ILMWPjOoJN9FYhR8AABXoivOfMX/ABuI/wDkSfvtWOn+6FuPRMf1oh3DmpzhMP4cape+VQt+9ql+M/IP/pn901HMMgMig7FgD9akuPH3Mn+RvwNc9tR1XsH7YsfajtJt+RVSOdDWHinsp+lZj7GsHG+58x/Gu0dDAOqxD/v7BcqsdjXzsJrsNMc1IPZTw9nxwkFssSsWuf0gVAA6m5/ZV11VHsY/LYj/AE1/E1a9StlxM0QdgHz7ro1qOJmCMgEpSlYhY1KUpREpSlESlKURKpX2r8OZMcZDbLKoK2OvlCqbjprV1VVHtn/K4f8AyN+IrL2M4iaAG0H59lkrLcRMAZgqG4V7qPpWYh0FYOB9z5n+FZybCo9MwOqQz/v7Fc5thjWTsVrcNM81bOCH3Cf6a/uj0H4CojjcLnR4zoWBXUbdNqmHDh9zH/kX8B6D8BUcxn5V/wDMfxri9luo94XVLLeWtuyCrvlado8bhyjFT4yLcG1wWAI+BFxavRNec+Xv+Nw/+vH++tejK6FId0rI9LANbDO480pSlZFaclKUoiUpSiJSlKIlKUoiV505jFsbiP8AXk/favQeNx8cKhpHCAkKCepOw/vtWNi+XsNKxeWCJ2O7NGpJtoLkivJMQdcAAcFnbHtIWe9z3tJDhTyUCjmBAZTodQR9QalWM/IP/pn901tk4JAosIYwANgi2H7KwuEcbw2LaeOIBvCIR/KMpuOh6i38DsQTrU5YL45bR4FOKsTU0Jhh0Gmg98FTrjQ1hYxSUNqvgct4X/p4f1a/yr4PK+EOn2aD9Wn8q3uwpkWbCdCeK1NbuH0tLkrMiSsdkbSB0SDt2KsvZFxFY8U8ZBvKllI2GW7G/wAquKtJLw/A4MrKYoITmyq4RVILXG4Ggte52te9bupT00yZjF7BS4VW1TkURn60AgH2SlKV4l40pSlESlKURKUpREqnva9xFXxSRAG8SWYnY57MLfKrhrXYvl3DSuXkw8Tud2aNSTbQXJHavdIzDZaNrHCtAvXKR2wImm4VVDYJSEF6zUGgq6RyvhNvs0H6tP5V9DlrC/8ATw/q1/lUbdmBaUFsNgoQ6t/Aj3WrT1mRJqO+NpAaRJ27VrsBpDH6Rr+6PT+HyqLYrEi7SNoNWPp1NWMmEQAAKoAFgABa3aseTgkBBDQxkEagotvwrRJTo9EgOcS8GvFbjJzjIAo4E4KguXRfG4e3/Pj/AH1r0XWuwnLuGiYPFBCjDZljUEXFjYgdjWTheIRyFwjhijZWt0Pb8foe1bJLwdSKE4r1WxaQtF7XsaQGjmsilKV61gkpSlESlKURKUrXcd45HhIvFlva4UAbkm9gL6XNv4dai5waKlRc4NFStRxrmWXxXhwyLePLndybKWBKhVUMzHboBrvfStRKeLBMySxltPfw7qm5uCBIW2y6gdDpr5d1xTlqDGMmIXyThbCRGKyAb5CyHUA7qbjfQ1o8UcdghpjI5FUe5icl9r2zoA2n+Vj9dMS7WtJc8kjMEYcCPjxxUzMhja0uWx5whafBYcsLMMThy3bWVFa3pYk/3au6XncCyRQyTsvldkKLGrdVzyOqswOhCkkHcCo5x/nwz8JjxEa5ZXmSMLfQMWyh1NvMt/MDaxsKwk468Mq4VIEzGO8UkzNlZBoWAsSzi9yDYkkm+pq26LFEQ6BNLtgJuA4Y12ZZBWzOMpQ7PdT3DcSXHYaQfeQmxV1OXOugJGhIIKkEEEghgdjWDy0mFgwn2iNwkBUtmPlABJ87H10OY73v1rBwkZweGmeWQGaRHYFrK8r2AzBB0ACqBuFVbk2FdPKnHooMPhsO5aSWVEUKozNoi5ma+wBNz2v6i8xEiB39QjS0fWpp6e6kZprewTTbRccl824WJHhbFxSHxZCArBiAXewATZcoBpLzZhI+JNL9shCtGqFTIL5rm4y3ve2XTp86ez7CpLAzM5GSSQFQ9lBMshJNja5J/D0rmXCqeLvFmZM0ERUhrFgGlJAO5F32+HwqA12rZeKaV2Y43YbgFLrYPbr3rvNZHO2KixeGh8J8wOKg1Hq66a91v/ZFS7AzXhRmP5oJNRDniFY1wvh6j7UuY3zbBiLk9ie4rH5t5rRsG0GGkBlBijLAEqudgCb/AJ1hrbrca9RdZFfCdEMQit1MvLyVuJNQx2XHD3W34dzuJcQieHaGUOYpS6jNktc5L5shBBDWtYg7EE9/F+ckido4opJ5E94R5Qqm1wrSOVRWI1ylr2INtRUY5f4E0MkcuLnJLWRWlKr5QQckcaALEhIUkjchbnYV3S4eXBu0scKYzDNI8qlGAdc5u9/zH819b9h0FR05lrQHHaa7SMvDy8O6qujsBvH1xU7wGMEsauBa41U7qd7HsayK0PAOacNPA8kfkWJisikWKHtYb3vpbfpW3wWNSZBJGwZW2IrJwnhzR2qmnnvoqCIx3dK1XMbYtcrYVo8tjmEisdehGUE/H4fWKTcycQ+0+BnhVhCsjfduwu8jIoVCFP5jEknXTQVY9QCPEeJx2ZdPJFCt/nIxG9r7ab+b4W8kzDcHNLXG8jbs20V0xwygIHktpgn4hmBkljK31thiNO1/EOvr6dL1hrz7MSZVw4OH1YHPaUqu8gQi2XL5hdgxGy61ueeuJNBgMQ6Gz5CEt+kdBVfcZ4yEwcuEw4YlMMQ7qLlQq5Ujv3PpfrpsW88cuhP0Q84Vx2+l37Gig+aY00cB5KycNzNC2EXFs2SIoHObQgMAQD62I+tYfDecPFlCeBLHGwuJJMq63sFMZPiKTv5lA271p4eFGXh8caSIkudJIs+zGIqy+W9yDbpqNDoRp1YTmcYQhcbhfC8wHir5l1KgG9r5cxtrbb1F5GNFq3SdQUF9K1+D+oo6+GLz+quDzVhYeJySHGRZWRUMZkW4ZS4fQG+YZVFiNLfSWx8xwNC8yvdEvmNmGwvbUa/KomIlfjE8ZYpmihIytYsF8Y7jpdxp1tXxz+rg4XD4aTIZHYl7CQ2jW9gr6E5su+2p+MGPjsa4gjH1zHPAqT5ljhpHZcpBwDmhp5pIZYTEyqrrdlNw5kABCsbN92xtfa1ZvM2Mjjw0njSLErAqHc2UE7XJ01PTrtUe5U4SIJgJ5PvpLyWdryOR1J2CqDZVFrWPYkyTmRb4SewuRGxHxsa9Ldd1dwce1y3bfXPwVdaAdMbPRR3k3nHC/Z4ojiY5HVB7r5zooJBI6i9vp1rv4bh/C4niWFgsixsdDfUPuT6qNtNTpcm/VyPgonwkMhdiuRAAXsosq6ZRYDrp/Sovx7iZbHzYaNjeVlR7MQY4oswaxGoZy5UHfW/TXyvfHa1huOFBt8fTYqGaaBX/ACVjcM5kgxEjxxPmZACdDYglhdW2YZlYabFTWt5o5y+ylxHGZWjjMstiqhEF9SzEDMQr2G5ynYC9aTAOIuILFYLkw6Gy6AC+iAbABTYD1qP8J4XPjc80kxMBlZzGcqRAI7BfGb3pAFVTluF061IxplzdAY1PkKcMzfdgFER4elTj6K3MNOHUMOv92rtrA4GyGBDG4dTc5h1Nzf530+VZ9ZZldEVNbsc1OoN4SlKVNErF4nwyPERtFMiujbqwuKyqVQgEUKoQCKFQU+yyFWvE7qBey+IxGt+jZhp0PftaviH2UQ3GdmksdpJJHB23Bax72I/pPaVZ6vDyVgS0IGuio7jOR4JYVha9lkWQZTl8yarcDS16cwclQ4uBImurx/k5F0dSOoI2qRUqZhsNajFTMFhBFMfbBQHhvI87TFsZMcQApjXMLAKb3IFzd7W12G4sb1suXfZ5Dg2JjJt0JJL9N3Yk9BoLA1LKVRsFjTUBRZLw2XgKFcY9l+HlmaZc6Fzd0WV1QnQE5V0uQP2Vm8Z5BgxMUSuCrwqFR42ZCB+jcG5X43qUUqmoh33Yp1eFf2cVDF9mcDYVsO5axcSZlkfPmAtcuSTsSPnXYvs5i+ythgxQE5lZBYqwvZ9b3bXrUvpTUw8KJ1eFSmiq74b7N5DKGxUzz5dFMmUAA6HKqW81ibE7XNt675fZeAWyzSsGv70hv5tze2h1Oo23Hap7SqdXh5KPVIP+PNVtjuQ5Yo1w2GukTsXlkU+bQghQSbl2NvN89xpNOWeDfZcOsItZdABsB2H4/OtrSpthtaahTZBawlw2/vtK0sHLKJjJMUGOaQKCp2GUEaddb1uqVItDqV2K45gdQnYsLjPCExULwS3yOLHKSD3BBGxqPcN9nEEcEkBuVcEEg+c33YvuW9TUupUXQ2uNSFF0JjjpEX0oobifZrE0EUXiSgw6IyyMDbcB7e/Y3OtYKeytC6s7F8liud2IB11sLDMLnzEX2+FWBSo6iHkrfVYVa6KjHMXIUOLEZYuska5Q8blGt1BK629Nv2W1uI9manDqkUrxSI5dJAczXYDMGLk3vYfCw+NTmlDAhk1IVXS8J5JLcVCuVOSJIJzPNIZJdvEfLmt+ioUAKD16n8Jo6Aggi4OhB61zSptY1goArjIbWDRaLlBZPZRhxKXjLhS2bwzLJ4YN7myBu+vzNbSLkSFcY+LF88hDPfYkCw07Xufmak1KiILGmoCttl4TTUNWixnKqPjExgZg6p4ZW/lK3vt3/nUVx3sykEjCLES/Z2YsYbqAtyTlzavb4a1Y9KoYEN2IR0vDdiNtfFYHA+G+BAkQsAosANh6D8fnWfSlXQABQK8AAKBKUpVVVKUpREpSlESlKURKUpRErS47nLCQtkeYZg2UhVZrHaxyA2N9Ld9K3VUf7UeW8Phsdh3RPI5aWVNWF2JGa2ttR272vqB6ZaGyI7RdVXYUPWHRCtDD8/YByAMVFc9GJU67XzAW+fTXat5BOrqGRgynZlIIPwI0NUVLiOGSrlg4fLO+149NfRkBA7a/sqV+yTgmJwzzmUFIZLFYy4fJYaNfoTqLenpV6LLw2s0hUcaX8KK4+XLW6R9r/JT/AB3HcPC6pLNHGzagO4Bt312G+p7V8cY40sGGfEKDKFW6iPzFr2CgZb6Eka9BrVSYfCRY+XH4rEyMYDIcq3I92wVLfnPmCAaG1x2rI9m8jx4XibLISMjlSrHyFEYDLbYgm1+6+lS6qxvEEVyNafKr1Yg0yp60+VMPZ7PjpGmmxpZRJZkiI0j7DXYkW0H7dzNahPskxjycPRpLklmYXJ0zMxyi+th/Go7wb2iSx4XGNI+eRZykJYhhqBmI7qPMwHqo/OAq2+E6M9xGwjZ4eig2Xcahuz3VsVA+N8ckh47hYs7eHJAboNt2Fzra98pva/SsP2X8yYmXEYuDFMzFSjrmYnLmUZlBIGhNzYAAW0A2Gk9rkzrj4pYfyiwCJfQytIt+9wL7etXIMHRiuhk7MeKqJUueWHZerWwXGoJneOKVHdPeVTcjpf1FwRcdQRWbVN8F4G3DeJ4FkZmE0JSXMRrbYntrt8BvtXHE8RieLY6ZIJGSOGQohViLFQRddLLtdjvrboAYOlmVqHdmmP6ir1c41uzVyXrmqIw3MuIZ+H4uVjnixDYWZiLghb5CT0LZ3B75QdSDUs5o9pBh4lDHG5MSOqT6DJ5s4a53zA5ANdwfmdJOBABrdkqmUiVorJeQC1yBc2Fzuew9a+qrL2k4r7TjMFhIT5lbxZGU6qvlIsehOUfUd6sqInKL6G2tq8z4Ya1prefw81ZfDLQCdq+6UpVpW0pSlESlKURKUpREpSlESlKURKUpREpSlESlKURKr/nngksnE8DMiM8aq6yHKSq63BJ6E3tqdbVYFKqHEYK7Cias1psVZ8w+zybDTHGcKyhj+Vw7AZH1ubafs/pb5PtDxzKYf/TWSQ3UuWHhi97nf57+nrVnV8NCp3APyqrnudiVfbNCg1jQaYH5zVEcA5exWIYYSWJ4YUkLMCxzSFievVbGxbt8fNvuTeCTrguI4ZoHSXz5M2mfNcnL8wLHrcdqtrIL3sL965y6361Mxoh2q46eLq9nLwp+/FU7yVhcbKYIXSTDRQOpyZrO2W5Iey6gkqb30F9CTesPlXkzES40/aImiSNyVVr+Zhp4pPW+4A0vb0q7VQDYAXrnL1oI0QVvUTOuo4AUr6ff8qrOa+Xcbh8e0+CQGOeJYnbOAy2ADW0JzEC+Ya6mo9zHyRisJ9kxUUbTpELyKCc2ck3kyW0FtAPwvretcEUEaIBQH8EbOuADSBQetMFUvDMViOI46Kbwmgihjyxhj5i1rhibXsL3Jt6f5tXyzzFNhIZcNBhnOKzuGZwVVMxPnObcCw1vYW61dccCr7qgfAAV8vg0LZioJ72qBiPpSqkJxtC0suuoK4U5qtpOQmTg7xovizqwmA1u7qbtbqLgkAb6C/aunl/kh5+FzLOrfaHBc5r38RSSq9DYWy//AHbrVq1wBU9fEzVvrj6U31+uCrL2X8BmLyYjFo6ysdRIDmAU+RbtrfqT10qzq4ArmoOc5xq7FWI0QxHlxSlKVFWkpSlESlKURKUpREpSlEX/2Q=="/>
          <p:cNvSpPr>
            <a:spLocks noChangeAspect="1" noChangeArrowheads="1"/>
          </p:cNvSpPr>
          <p:nvPr/>
        </p:nvSpPr>
        <p:spPr bwMode="auto">
          <a:xfrm>
            <a:off x="215900" y="-47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762000" y="1752599"/>
                <a:ext cx="8001000" cy="664470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ctr"/>
                <a:r>
                  <a:rPr lang="en-US" sz="5400" b="1" dirty="0" smtClean="0">
                    <a:ln w="19050">
                      <a:solidFill>
                        <a:schemeClr val="tx2">
                          <a:tint val="1000"/>
                        </a:schemeClr>
                      </a:solidFill>
                      <a:prstDash val="solid"/>
                    </a:ln>
                    <a:solidFill>
                      <a:srgbClr val="FF0000"/>
                    </a:solidFill>
                    <a:effectLst>
                      <a:outerShdw blurRad="50000" dist="50800" dir="7500000" algn="tl">
                        <a:srgbClr val="000000">
                          <a:shade val="5000"/>
                          <a:alpha val="35000"/>
                        </a:srgbClr>
                      </a:outerShdw>
                    </a:effectLst>
                  </a:rPr>
                  <a:t>To reduce something is to </a:t>
                </a:r>
                <a:r>
                  <a:rPr lang="en-US" sz="5400" b="1" dirty="0" smtClean="0">
                    <a:ln w="19050">
                      <a:solidFill>
                        <a:schemeClr val="tx2">
                          <a:tint val="1000"/>
                        </a:schemeClr>
                      </a:solidFill>
                      <a:prstDash val="solid"/>
                    </a:ln>
                    <a:solidFill>
                      <a:srgbClr val="FFFF00"/>
                    </a:solidFill>
                    <a:effectLst>
                      <a:outerShdw blurRad="50000" dist="50800" dir="7500000" algn="tl">
                        <a:srgbClr val="000000">
                          <a:shade val="5000"/>
                          <a:alpha val="35000"/>
                        </a:srgbClr>
                      </a:outerShdw>
                    </a:effectLst>
                  </a:rPr>
                  <a:t>get it to lowest terms</a:t>
                </a:r>
                <a:endParaRPr lang="en-US" sz="5400" b="1" dirty="0" smtClean="0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rgbClr val="FFFF0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sym typeface="Wingdings" pitchFamily="2" charset="2"/>
                </a:endParaRPr>
              </a:p>
              <a:p>
                <a:pPr algn="ctr"/>
                <a:r>
                  <a:rPr lang="en-US" sz="5400" b="1" dirty="0" smtClean="0">
                    <a:ln w="19050">
                      <a:solidFill>
                        <a:schemeClr val="tx2">
                          <a:tint val="1000"/>
                        </a:schemeClr>
                      </a:solidFill>
                      <a:prstDash val="solid"/>
                    </a:ln>
                    <a:solidFill>
                      <a:srgbClr val="00FF00"/>
                    </a:solidFill>
                    <a:effectLst>
                      <a:outerShdw blurRad="50000" dist="50800" dir="7500000" algn="tl">
                        <a:srgbClr val="000000">
                          <a:shade val="5000"/>
                          <a:alpha val="35000"/>
                        </a:srgbClr>
                      </a:outerShdw>
                    </a:effectLst>
                    <a:sym typeface="Wingdings" pitchFamily="2" charset="2"/>
                  </a:rPr>
                  <a:t>Examples: </a:t>
                </a:r>
              </a:p>
              <a:p>
                <a:pPr algn="ctr"/>
                <a:r>
                  <a:rPr lang="en-US" sz="5400" b="1" dirty="0" smtClean="0">
                    <a:ln w="19050">
                      <a:solidFill>
                        <a:schemeClr val="tx2">
                          <a:tint val="1000"/>
                        </a:schemeClr>
                      </a:solidFill>
                      <a:prstDash val="solid"/>
                    </a:ln>
                    <a:solidFill>
                      <a:schemeClr val="accent3"/>
                    </a:solidFill>
                    <a:effectLst>
                      <a:outerShdw blurRad="50000" dist="50800" dir="7500000" algn="tl">
                        <a:srgbClr val="000000">
                          <a:shade val="5000"/>
                          <a:alpha val="35000"/>
                        </a:srgbClr>
                      </a:outerShdw>
                    </a:effectLst>
                    <a:sym typeface="Wingdings" pitchFamily="2" charset="2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5400" b="1" i="1" smtClean="0">
                            <a:ln w="19050">
                              <a:solidFill>
                                <a:schemeClr val="tx2">
                                  <a:tint val="1000"/>
                                </a:schemeClr>
                              </a:solidFill>
                              <a:prstDash val="solid"/>
                            </a:ln>
                            <a:solidFill>
                              <a:srgbClr val="0070C0"/>
                            </a:solidFill>
                            <a:effectLst>
                              <a:outerShdw blurRad="50000" dist="50800" dir="7500000" algn="tl">
                                <a:srgbClr val="000000">
                                  <a:shade val="5000"/>
                                  <a:alpha val="35000"/>
                                </a:srgbClr>
                              </a:outerShdw>
                            </a:effectLst>
                            <a:latin typeface="Cambria Math"/>
                            <a:sym typeface="Wingdings" pitchFamily="2" charset="2"/>
                          </a:rPr>
                        </m:ctrlPr>
                      </m:fPr>
                      <m:num>
                        <m:r>
                          <a:rPr lang="en-US" sz="5400" b="1" i="1" smtClean="0">
                            <a:ln w="19050">
                              <a:solidFill>
                                <a:schemeClr val="tx2">
                                  <a:tint val="1000"/>
                                </a:schemeClr>
                              </a:solidFill>
                              <a:prstDash val="solid"/>
                            </a:ln>
                            <a:solidFill>
                              <a:srgbClr val="0070C0"/>
                            </a:solidFill>
                            <a:effectLst>
                              <a:outerShdw blurRad="50000" dist="50800" dir="7500000" algn="tl">
                                <a:srgbClr val="000000">
                                  <a:shade val="5000"/>
                                  <a:alpha val="35000"/>
                                </a:srgbClr>
                              </a:outerShdw>
                            </a:effectLst>
                            <a:latin typeface="Cambria Math"/>
                            <a:sym typeface="Wingdings" pitchFamily="2" charset="2"/>
                          </a:rPr>
                          <m:t>𝟏𝟐</m:t>
                        </m:r>
                      </m:num>
                      <m:den>
                        <m:r>
                          <a:rPr lang="en-US" sz="5400" b="1" i="1" smtClean="0">
                            <a:ln w="19050">
                              <a:solidFill>
                                <a:schemeClr val="tx2">
                                  <a:tint val="1000"/>
                                </a:schemeClr>
                              </a:solidFill>
                              <a:prstDash val="solid"/>
                            </a:ln>
                            <a:solidFill>
                              <a:srgbClr val="0070C0"/>
                            </a:solidFill>
                            <a:effectLst>
                              <a:outerShdw blurRad="50000" dist="50800" dir="7500000" algn="tl">
                                <a:srgbClr val="000000">
                                  <a:shade val="5000"/>
                                  <a:alpha val="35000"/>
                                </a:srgbClr>
                              </a:outerShdw>
                            </a:effectLst>
                            <a:latin typeface="Cambria Math"/>
                            <a:sym typeface="Wingdings" pitchFamily="2" charset="2"/>
                          </a:rPr>
                          <m:t>𝟔</m:t>
                        </m:r>
                      </m:den>
                    </m:f>
                    <m:r>
                      <a:rPr lang="en-US" sz="5400" b="1" i="0" smtClean="0">
                        <a:ln w="19050">
                          <a:solidFill>
                            <a:schemeClr val="tx2">
                              <a:tint val="1000"/>
                            </a:schemeClr>
                          </a:solidFill>
                          <a:prstDash val="solid"/>
                        </a:ln>
                        <a:solidFill>
                          <a:srgbClr val="0070C0"/>
                        </a:solidFill>
                        <a:effectLst>
                          <a:outerShdw blurRad="50000" dist="50800" dir="7500000" algn="tl">
                            <a:srgbClr val="000000">
                              <a:shade val="5000"/>
                              <a:alpha val="35000"/>
                            </a:srgbClr>
                          </a:outerShdw>
                        </a:effectLst>
                        <a:latin typeface="Cambria Math"/>
                        <a:sym typeface="Wingdings" pitchFamily="2" charset="2"/>
                      </a:rPr>
                      <m:t>=</m:t>
                    </m:r>
                    <m:r>
                      <a:rPr lang="en-US" sz="5400" b="1" i="0" smtClean="0">
                        <a:ln w="19050">
                          <a:solidFill>
                            <a:schemeClr val="tx2">
                              <a:tint val="1000"/>
                            </a:schemeClr>
                          </a:solidFill>
                          <a:prstDash val="solid"/>
                        </a:ln>
                        <a:solidFill>
                          <a:srgbClr val="0070C0"/>
                        </a:solidFill>
                        <a:effectLst>
                          <a:outerShdw blurRad="50000" dist="50800" dir="7500000" algn="tl">
                            <a:srgbClr val="000000">
                              <a:shade val="5000"/>
                              <a:alpha val="35000"/>
                            </a:srgbClr>
                          </a:outerShdw>
                        </a:effectLst>
                        <a:latin typeface="Cambria Math"/>
                        <a:sym typeface="Wingdings" pitchFamily="2" charset="2"/>
                      </a:rPr>
                      <m:t>𝟐</m:t>
                    </m:r>
                  </m:oMath>
                </a14:m>
                <a:endParaRPr lang="en-US" sz="5400" b="1" dirty="0" smtClean="0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rgbClr val="0070C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sym typeface="Wingdings" pitchFamily="2" charset="2"/>
                </a:endParaRPr>
              </a:p>
              <a:p>
                <a:pPr algn="ctr"/>
                <a:r>
                  <a:rPr lang="en-US" sz="5400" b="1" dirty="0" smtClean="0">
                    <a:ln w="19050">
                      <a:solidFill>
                        <a:schemeClr val="tx2">
                          <a:tint val="1000"/>
                        </a:schemeClr>
                      </a:solidFill>
                      <a:prstDash val="solid"/>
                    </a:ln>
                    <a:solidFill>
                      <a:srgbClr val="9900CC"/>
                    </a:solidFill>
                    <a:effectLst>
                      <a:outerShdw blurRad="50000" dist="50800" dir="7500000" algn="tl">
                        <a:srgbClr val="000000">
                          <a:shade val="5000"/>
                          <a:alpha val="35000"/>
                        </a:srgbClr>
                      </a:outerShdw>
                    </a:effectLst>
                    <a:sym typeface="Wingdings" pitchFamily="2" charset="2"/>
                  </a:rPr>
                  <a:t>And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5400" b="1" i="1" smtClean="0">
                            <a:ln w="19050">
                              <a:solidFill>
                                <a:schemeClr val="tx2">
                                  <a:tint val="1000"/>
                                </a:schemeClr>
                              </a:solidFill>
                              <a:prstDash val="solid"/>
                            </a:ln>
                            <a:solidFill>
                              <a:srgbClr val="9900CC"/>
                            </a:solidFill>
                            <a:effectLst>
                              <a:outerShdw blurRad="50000" dist="50800" dir="7500000" algn="tl">
                                <a:srgbClr val="000000">
                                  <a:shade val="5000"/>
                                  <a:alpha val="35000"/>
                                </a:srgbClr>
                              </a:outerShdw>
                            </a:effectLst>
                            <a:latin typeface="Cambria Math"/>
                            <a:sym typeface="Wingdings" pitchFamily="2" charset="2"/>
                          </a:rPr>
                        </m:ctrlPr>
                      </m:fPr>
                      <m:num>
                        <m:r>
                          <a:rPr lang="en-US" sz="5400" b="1" i="1" smtClean="0">
                            <a:ln w="19050">
                              <a:solidFill>
                                <a:schemeClr val="tx2">
                                  <a:tint val="1000"/>
                                </a:schemeClr>
                              </a:solidFill>
                              <a:prstDash val="solid"/>
                            </a:ln>
                            <a:solidFill>
                              <a:srgbClr val="9900CC"/>
                            </a:solidFill>
                            <a:effectLst>
                              <a:outerShdw blurRad="50000" dist="50800" dir="7500000" algn="tl">
                                <a:srgbClr val="000000">
                                  <a:shade val="5000"/>
                                  <a:alpha val="35000"/>
                                </a:srgbClr>
                              </a:outerShdw>
                            </a:effectLst>
                            <a:latin typeface="Cambria Math"/>
                            <a:sym typeface="Wingdings" pitchFamily="2" charset="2"/>
                          </a:rPr>
                          <m:t>𝟖</m:t>
                        </m:r>
                      </m:num>
                      <m:den>
                        <m:r>
                          <a:rPr lang="en-US" sz="5400" b="1" i="1" smtClean="0">
                            <a:ln w="19050">
                              <a:solidFill>
                                <a:schemeClr val="tx2">
                                  <a:tint val="1000"/>
                                </a:schemeClr>
                              </a:solidFill>
                              <a:prstDash val="solid"/>
                            </a:ln>
                            <a:solidFill>
                              <a:srgbClr val="9900CC"/>
                            </a:solidFill>
                            <a:effectLst>
                              <a:outerShdw blurRad="50000" dist="50800" dir="7500000" algn="tl">
                                <a:srgbClr val="000000">
                                  <a:shade val="5000"/>
                                  <a:alpha val="35000"/>
                                </a:srgbClr>
                              </a:outerShdw>
                            </a:effectLst>
                            <a:latin typeface="Cambria Math"/>
                            <a:sym typeface="Wingdings" pitchFamily="2" charset="2"/>
                          </a:rPr>
                          <m:t>𝟕</m:t>
                        </m:r>
                      </m:den>
                    </m:f>
                  </m:oMath>
                </a14:m>
                <a:r>
                  <a:rPr lang="en-US" sz="5400" b="1" dirty="0" smtClean="0">
                    <a:ln w="19050">
                      <a:solidFill>
                        <a:schemeClr val="tx2">
                          <a:tint val="1000"/>
                        </a:schemeClr>
                      </a:solidFill>
                      <a:prstDash val="solid"/>
                    </a:ln>
                    <a:solidFill>
                      <a:srgbClr val="9900CC"/>
                    </a:solidFill>
                    <a:effectLst>
                      <a:outerShdw blurRad="50000" dist="50800" dir="7500000" algn="tl">
                        <a:srgbClr val="000000">
                          <a:shade val="5000"/>
                          <a:alpha val="35000"/>
                        </a:srgbClr>
                      </a:outerShdw>
                    </a:effectLst>
                    <a:sym typeface="Wingdings" pitchFamily="2" charset="2"/>
                  </a:rPr>
                  <a:t> = 1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5400" b="1" i="1" smtClean="0">
                            <a:ln w="19050">
                              <a:solidFill>
                                <a:schemeClr val="tx2">
                                  <a:tint val="1000"/>
                                </a:schemeClr>
                              </a:solidFill>
                              <a:prstDash val="solid"/>
                            </a:ln>
                            <a:solidFill>
                              <a:srgbClr val="9900CC"/>
                            </a:solidFill>
                            <a:effectLst>
                              <a:outerShdw blurRad="50000" dist="50800" dir="7500000" algn="tl">
                                <a:srgbClr val="000000">
                                  <a:shade val="5000"/>
                                  <a:alpha val="35000"/>
                                </a:srgbClr>
                              </a:outerShdw>
                            </a:effectLst>
                            <a:latin typeface="Cambria Math"/>
                            <a:sym typeface="Wingdings" pitchFamily="2" charset="2"/>
                          </a:rPr>
                        </m:ctrlPr>
                      </m:fPr>
                      <m:num>
                        <m:r>
                          <a:rPr lang="en-US" sz="5400" b="1" i="1" smtClean="0">
                            <a:ln w="19050">
                              <a:solidFill>
                                <a:schemeClr val="tx2">
                                  <a:tint val="1000"/>
                                </a:schemeClr>
                              </a:solidFill>
                              <a:prstDash val="solid"/>
                            </a:ln>
                            <a:solidFill>
                              <a:srgbClr val="9900CC"/>
                            </a:solidFill>
                            <a:effectLst>
                              <a:outerShdw blurRad="50000" dist="50800" dir="7500000" algn="tl">
                                <a:srgbClr val="000000">
                                  <a:shade val="5000"/>
                                  <a:alpha val="35000"/>
                                </a:srgbClr>
                              </a:outerShdw>
                            </a:effectLst>
                            <a:latin typeface="Cambria Math"/>
                            <a:sym typeface="Wingdings" pitchFamily="2" charset="2"/>
                          </a:rPr>
                          <m:t>𝟏</m:t>
                        </m:r>
                      </m:num>
                      <m:den>
                        <m:r>
                          <a:rPr lang="en-US" sz="5400" b="1" i="1" smtClean="0">
                            <a:ln w="19050">
                              <a:solidFill>
                                <a:schemeClr val="tx2">
                                  <a:tint val="1000"/>
                                </a:schemeClr>
                              </a:solidFill>
                              <a:prstDash val="solid"/>
                            </a:ln>
                            <a:solidFill>
                              <a:srgbClr val="9900CC"/>
                            </a:solidFill>
                            <a:effectLst>
                              <a:outerShdw blurRad="50000" dist="50800" dir="7500000" algn="tl">
                                <a:srgbClr val="000000">
                                  <a:shade val="5000"/>
                                  <a:alpha val="35000"/>
                                </a:srgbClr>
                              </a:outerShdw>
                            </a:effectLst>
                            <a:latin typeface="Cambria Math"/>
                            <a:sym typeface="Wingdings" pitchFamily="2" charset="2"/>
                          </a:rPr>
                          <m:t>𝟕</m:t>
                        </m:r>
                      </m:den>
                    </m:f>
                  </m:oMath>
                </a14:m>
                <a:r>
                  <a:rPr lang="en-US" sz="5400" b="1" dirty="0" smtClean="0">
                    <a:ln w="19050">
                      <a:solidFill>
                        <a:schemeClr val="tx2">
                          <a:tint val="1000"/>
                        </a:schemeClr>
                      </a:solidFill>
                      <a:prstDash val="solid"/>
                    </a:ln>
                    <a:solidFill>
                      <a:srgbClr val="9900CC"/>
                    </a:solidFill>
                    <a:effectLst>
                      <a:outerShdw blurRad="50000" dist="50800" dir="7500000" algn="tl">
                        <a:srgbClr val="000000">
                          <a:shade val="5000"/>
                          <a:alpha val="35000"/>
                        </a:srgbClr>
                      </a:outerShdw>
                    </a:effectLst>
                    <a:sym typeface="Wingdings" pitchFamily="2" charset="2"/>
                  </a:rPr>
                  <a:t> </a:t>
                </a:r>
              </a:p>
              <a:p>
                <a:pPr algn="ctr"/>
                <a:endParaRPr lang="en-US" sz="5400" b="1" dirty="0" smtClean="0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</a:endParaRPr>
              </a:p>
              <a:p>
                <a:pPr algn="ctr"/>
                <a:endParaRPr lang="en-US" sz="5400" b="1" cap="none" spc="0" dirty="0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0" y="1752599"/>
                <a:ext cx="8001000" cy="6644704"/>
              </a:xfrm>
              <a:prstGeom prst="rect">
                <a:avLst/>
              </a:prstGeom>
              <a:blipFill rotWithShape="1">
                <a:blip r:embed="rId3"/>
                <a:stretch>
                  <a:fillRect l="-1523" t="-2658" r="-26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AutoShape 2" descr="data:image/jpeg;base64,/9j/4AAQSkZJRgABAQAAAQABAAD/2wCEAAkGBhIQEBQUERQWFBIUFRUWFBgYGBcXFRYUFxQXFhgYFBUXGyYfGhsjGhQVHy8hJicpLCwsFR4xNjAqNSYrLCkBCQoKDgwOFw8PFyklHCQsKS0sLCwpKSkpKSwpKSkpKSkpKSwpLCwpLCkpLCwpKSkpKSksLCwsLCksLCwpKSksKv/AABEIAOEA4QMBIgACEQEDEQH/xAAcAAEAAQUBAQAAAAAAAAAAAAAAAQQFBgcIAwL/xABDEAACAQIDBAcECAMGBwEAAAABAgADEQQSIQUGMUEHEyJRYXGBMkKRsRQjUmKCkqHBcqLwFUOywtHhJDNTY3Oz8TX/xAAZAQEAAwEBAAAAAAAAAAAAAAAAAQIDBAX/xAAhEQEBAAICAgIDAQAAAAAAAAAAAQIRAzESIRNBBCJRMv/aAAwDAQACEQMRAD8A21ERNXIREQEREBERAREQEREBERAREQEREBERARJRbm0rFwQkW6WmNrzp4MkayGwJvynpU2pRRsrVaat3F1B+BN5VA34SvlW3hFMMAO8zwr4UrrxEuM+aiZhaRsuE0tUSqq4Kw0MpZpLtjZZ2REQqREQEREBERASJMQEREBES17d3mw2BTNiagQchxdv4VGphK6Tyr4tKYu7qgHEswUDzJM01vB00YmqzLg0WjT4B2AeqR32PZXy1mC7R2jXxLZsRWeqfvMSPQcB6StyXnHXQNXpF2arFTi6Vx3EkfmAsfjPI9JuzL2+kp8Gt8pzz1IkdQJHkt8cdJYXfjAVSAmJpEngC1vnL2jhgCCCDwI1B8jOUTQEve7m92L2ewNCocl+1Ta7U2815HxFjJ8kXj/jpWJjG5m/tDaS2X6uuou9InX+JD7y/K8yeWZ2aeuGazC8uMtlJMxAlzAtKZNuPprLf/Ydd9oU2oU0IdPrFLAdaFIBKhhbrEBGoOoYaaS1UcVXwTGnTepRIF79nqyTwvTIyA+IWbV2xspcTTyMSrA5kddHRxwZT36+RBIOhmv2rnEqqY1XwmIXsLWNNlo1CRqpLrkN/skkHip7rYZTqmWN7jI9yd7mxealXyjEILnKCAyggZrG/2l1B1vwFiJlc1VS2VX2fXpYhULikCrka9ZRYWYAj3uDDldbaS7bM2lVxW06RdmFPJWqLT4KFXKEUjme1mJ7xbgLRlh9zoxy+r2z+8tLnU+Zl2lsxKWY2lcUcnTziIl2JERAREQEREBERARIJmnukfpL67NhcG31fs1ao97XVaZ7u885F9LSbX/frpTTC5qOEIqV+DNxSmfPm3hNOY3GVK9Q1Kzs7niWNz/tPFVtJlLdt5jIARESFiIiAiIgeuDxlShUSrRYpUQ3Uj5HvB4ETobcnexNo4Vag0qL2aqfZcD5HiJzpMg3D3nOz8ajk/UVLJXHLKTo/mp18ry0ulM8dx0dQezAy5g3loBnqldl4GTZtnjlpc58VqCupV1DKRYqwBBHcQdDKSji/tfGe74xRw1ldNZlKtQ3JwI4YdBfkLgflBtLfT3KajiqdXD1AKaMT1bgkorAqy03GpUg+y17ECxsLTIaWL17WndPc4hQOIj3DcpXrZReW13ubmelevmPhynlLyaY55bIiJKhERAREQEREBETBuk3fT6HR6qkfr6g/Kvf/AF4eMWpk2xvpR3/LlsJhmsg0rODq33Ae7v7+E1iBJJJJJ1J1JPEk8ST3yJnbt0yaIiJCSQW+RPwhjYTa3RD0ftUKY2qHQo96QZRkqKVIJAOuUg9wsR73INZ4nZtWmoapTdVYXUkGxFlNweY7afmHfKadW7c3eo4ugaNVAUuhtYe46vYdwOWxtyJmiulTckbPxAqU2Bo4h3KJzQgKzAnuu2ngYGDxEQEgi8mIG/ujDb5xez0zm9Sj9S55nIBlJ81K+oMy2ak6D8bZ8TS7wlQehKn9puXBUwby+/TnuP7aUs9MOBmF594mkA1hzlQ+FW3dG0zG7MWBllBBMSZNK5XdIiJKpERAREQEREBERAotsbUTDUHqubKik+fcJzhtzbD4uu9aodWOg7hyAmwemPeXMy4RDotnq27/AHV/f8s1fKZVvhNTZERKtCIiBkXR5skYraVFOyQhztmItpa3Z4sdeAt5gTp6mlhaaX6A9kI1TE4htXTLSXhYBhnJtbj2Vm6YEEzVPT7hr4bDVeVOq6n8arb/AAzaVQzH99d2l2lgquHJys1ijWvldTcEju4g+BMrtbTmAqeRn2J67a2NX2fWNHFIUYE5TxDLfRlbg6+I4cDYzxVgeEsqmfJY34af1yn1PM4hRpcQNhdDB/49/Gi36Opm76dUjhNT9F27lShhlx+W7VGZAC1l6g6ZyQp94e1wFr8CSNpo3fobef6y+LHOWXb0dyTrJNU2tfSfMSzPZERCCIiAiIgIiICIiAlJtbHrh6FSqxsqKzH0F5VzAOmLa/VYNaQParPr/AnaP65R6xUybumndqY9q9Z6r+07Fj68vQaekpYiZOoiIgIiIGR7h72ts3FrV1NJrJWUc6ZPED7S8R6jnOmcLikqor02DIwDKw1BBFwRORBNp9DW/fVVBga7fVuf+HYn2X/6d+48vHTmIG6KglM4laRPJqcpY0xulp2tsWhi6fV4mklVONmF7HvB4g+UwzeDoq2eKJ6pTSez9UoJbNUNMhQq6k9rI2nCx5EzYwpSwUUZcTWFUXZmJpN/2NLIPAG/qdeV88srjNr6mV01TsHolqNVp/TWFOm9uyrZmYggmmWGikrcA66+Nr54/Q/stqoqdSwPNQ7BG8CoPDwl82rUppRqPU0RFZiea2F7g8jpLnsaq1XD03cFWZQSCMp8CV924sbcr2kcfJc4XGYvpsJTFFqeVRSCFcvsqEC2tpwAEs27pvhqRsBdBYAW05aWGtresrdvYlWKYa/arXLC4B6pCC4tx7Xs+RbunsonThHLzZbqYiJo5yIiAiIgIiICIiAiIgJo/pg2p1mOFMHs0UA/E3aPzE3dUcAEnQAXPkOM5k25tI4nE1ax/vHZh4KT2R6LaVyacc9qGIiUbkREBERASQxFiDYg3BHEEd0iIHSnRpvh/aWCDOR9IpWSsO9rdl7dzAX8ww5TLbTmDcPe1tm4xKuppN2Kyj3qZOpA+0vtDytzM6do1ldVZSGVgGUjgQRcEeFoE5Z4YvAU6oAqKGtw5EfwsNR6SpiBjNbYx+k06Ts9TDEGoFNiQ9NgQKtQm7pdlIXVrrqSJktp8VKd2Ujlf1B/fQT0kSSdJttaO383h+hbeWqGd1TKalNhogdFVzSueahW0A1U982vRqhlDKbqwBUjgQRcEehmuenzZrWw9YLdAWpswHsk6gE8bGxtyuPjU9D+8XX4VsO5vUwxAXvNFr5fykMvlll8ax5J9tgRES7EiIgIiICIiAiIgIiIFm3yxfVbPxTjiKFW3mUKj9SJzba06D6TWtsnF/wKPjVQfvOfDKZN+PoiIlWhERAgyZVbM2bUxNVKNFc9SowVR58STyAGpPICVm9G7NbZ2INCuNbZkYezUT7SnwOhHI+kC0xEQE3t0H7z9fhGwrn6zDkZPGix0/K1x5FZomZH0ebe+hbSoVCbIzdXU/gqdm58iVb8MDp+IiBDLcTzwzEqMxBYaNbhcaHSest3W5MVluLVVzEEm+ddLrpbVQLi/u3txgee8+wEx2FqUHNs40a18rDgbc9eU0BsKq+x9sKlU6K3VVTYqDTqW7VjyBytfUaTpSaS6cd13SouLQs1J+xUUm4pvwBXuVufK/nCLNtqiTMf3E2z9L2fQqE3fLkf+On2D8bX9Zf5q5kxIkwgiIgIiICIiAiIgYt0ng/2VibfZT4CorH5Tn2dI754Xrdn4lO+i/6KT+05ulMm/H0RESrQiIgZX0Vf/sYXUDWpe5tf6trDjqSbWHrym+d8d0KO08MaVXRh2qVQWzU3towvxHIrwI9COf8Ao5xlOltTDNVUFc9lJNgtRgQp4HNxsBpqRrpOnRA5R3h3dr4Cu1HELlcagi+SonJ6ZPEfqDoZbJ1VvPurh9o0eqxC3tqjDR6bfaRuXyPOaG3t6LMbgCzKhxFAa56YuwH36Y1HpcQMOiQrA8JMDqTcTbf0zZ2HrE3ZqYV//InYf4lSfWX6at6BdoZsJXon+7rBx5VFH+ZCfWbRgTKXE4cmpTYe7mB8iL694uo9bHlKmICWTfHAU6+EdKiqwI94kW0NypHMLmPiAZe5Q7bpI2HqdYQqBSxY3AXLrmJHAC1/KBh25ewBs6+HzljVLVgpserC5UbtDiCSLG2tj3TKW/WY7hGFNqGIc2FQMpJN8qmmDSUkc7Ib97ue8SrwLs+KNRgVDUSEU6FUFQWLDkzEkkchlHEGMeTG9MsuPKe6u0SFcMARqDqD4SZqxTEiTAREQEREBERA8sTRDoyngylT5EW/ecv4ygadR0PFWZT5qSD8p1IZoDpP2V9H2lV0sta1ZfxjtfzhvjK5NeO+2KRESjYiIgV2xEY4mgEF266lYeIqKf2nVmAxqVqa1KZzU3GZTyKngR4Tkem5BBGhE6b6N3vsnB/+BB8NIGSyCJMQML3q6KcDjyXydRXP97SspJ++nsv8L+M1bt7oax+GBanlxNMc6dxUt40jr8CZ0LEDQPRRjKuHxzYcqyNXUIbgqVyuGJsdb5M4HnN5YvaiU1JvmNyoUcSw4jwtz7pjm8OJAq9cEVmpN1SORmyHI5Z/IMVW3MqRxInjg8C1KnSVrmpVr0wb6lUNTrWUnmbKxY8z4ATG8s3qNJh9s0EmImzMlv3gw4qYWqpuQUNwNCQNSL+IBHrLhKLbVvo9W4JHVvoOPsnh4jj6RRbhRXLlsCvdYWOt7289ZT7SojKzlmXLTe9iAGW2YhtL27PIifWzCOqS2awFrOCGFuRuOXC/O3PjPjbSk0KijjUHVjzqEJ/mJ9J5k3v07brXtVYNLUqYPEIg+Cie0lvDhInsPIBJiIQREQEREBERATX3THu6a+EXEILvhiS1uJotbN+U2PlebBlHtXH0aFJnruqUwCGLGwItqPG45CKmXVcwAxKna1WkcTV+j36kseqvocvcRKaZOoiIgJt7oL3pOarg6rn2VegCTwUEOq91uy1vPumoZ64TFvSqLUpsVdCGVhxBHd/XOB17E0buh011qVQJjvrKBVVzgdtGVbZj9oG2vMcR3TZmE6Q8DWpU3p1k+scIFY5XBGr5lOoCrck8OGusDJZ4Y/FClSdzrkUtbvIGgHiTYespcHt+hVRnWqpRRdjwAFs2pP3bHyI75iu8vSJhc9OhSqJUZnUsM1hlW7C7HTVwi24nWwMi3U2me6uOGw18iMc3VWZzyase1f0JLebL3SpIviMMPv1G/LRcfNxJwdIqgubsdWNrXc6sbctb+lp90FviaXgtY/8ArH7zg4/ecdWX+avsRE9ByEt28DWw7gG2bKl9ffdVPDXgTLiTMdxGMp4p0ZC1qYDaGwzMdFceGS/qPWmeXjjatjN3T2ppYAXvYAX56d8pqR62rf3KRYD71W1iR4KCV82P2YxdZierpmzkAs3/AE0PvH7xsQo5nXgDKqhRVFCqLKosB4f1zmH4/Hu+VW/I5NTxj0iIE73AmIiAiIgIiICIiBim/m+/9nUbrTL1GJC3BCA/eaaM2ztzEY2p1mJqF25DgiDuReA+c6U2hsyliEKVqa1EPJhf4d015t7oTovdsHVaifsPd6fofaX4mVsrTCydtPlJIMybafRvtLDntUDUX7VI5x8PaHwmPYrCPSNqqPTP31Zf8QEo2llecQIhJERARaIgfZrMeLH4nnx+UuG7OPXD4yjVa5VXF7FQbcNGbQfp5jjLZFpFm/Q6jw9YOisvBgCPI+UgVMuIoHkTUQ/iplh+tP8AWYF0N7RpthHpAnrKbEsCdMrezkF9BoeQ1mbbVpsaeZNXpslVB3mmwYr+JQy/inBJ4Zuu/tiyaJR0trUWbKKi5rA2JsSCuYEX4i3MePdLdiNqPWYrS0oEEGqDZmINiKfgdRn+6be6Z6OnHbI8Np7R+k1Ww9Mnq1OWuw00ysDTv3m6jTUa8CLw+yluTTLUmPEplF9AO0rAqdALG1xKmjQVBZQAPAW5W+QE9Jbxlmqwud3uPHC4Raa2XmSSSSWZjxZmOpP+gHAAT1trJiWVJMiTCCIiAiIgIiICIiAiIgRafNWirizKGB4ggEHzBn3EDFdq9GOzsRcmgKbH3qX1Z+C6fpMT2j0H88PiSPCot/5lsZtaJGotMrGgcf0VbSpXtSWqO+m6n+VrGY/i9h4mj/zKFVfNCR8RcTp6fLUweIB8xeR4rzkrlTPGedQYjYmHqe3RpN5op+YlBV3IwDe1haR/DI8U/I5tziT1wnRi7gbOBuMLS+B/1lZR3WwaWK4aiCOB6tb37724x4nyNN9FeOejjM+R2pOpQ5VY2udGsBrYj4Ezd9LEFxdVbwzDJ+h1/SVCi3DQeEmZ5cGOV3Vpz5Sai34bY6AlnAZm1N7lLk5jZD2RqTra+pleqgCw0EmJvGFuyJMQhESYgRJnlVqWKj7Rt/KTp8JNStawtcnkLXsOJ1/rUQJq1AoufIAcSeQHjIRzoGsGPIa//fOeCrkGd7ltbDQ2LH2V8bkD/ae1Gla5bVjx7h3AeA/35wl6xEQgiIgIiICIiAiIgIiICIiAiIgIiIEWi0mICIiAiIgJBkz5dbgjvBHxEChqFnINjqbKRwAsScoNieA108PEeyyhTqScxPOwuFBPieA4SqpoeLWFhYa6DvP6D4Txwt3Yue4geFyNB6AX8WI5Ql90qTFsz25ZR9nje/K5019POoiTCCIiAiIgIiICIiAiIgIiICIiAiIgIiICIiAiIgIiICIiB8VfZPkflPDZn/Jp/wAIiISqoiIQREQP/9k="/>
          <p:cNvSpPr>
            <a:spLocks noChangeAspect="1" noChangeArrowheads="1"/>
          </p:cNvSpPr>
          <p:nvPr/>
        </p:nvSpPr>
        <p:spPr bwMode="auto">
          <a:xfrm>
            <a:off x="368300" y="1476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4" descr="data:image/jpeg;base64,/9j/4AAQSkZJRgABAQAAAQABAAD/2wCEAAkGBhIQEBQUERQWFBIUFRUWFBgYGBcXFRYUFxQXFhgYFBUXGyYfGhsjGhQVHy8hJicpLCwsFR4xNjAqNSYrLCkBCQoKDgwOFw8PFyklHCQsKS0sLCwpKSkpKSwpKSkpKSkpKSwpLCwpLCkpLCwpKSkpKSksLCwsLCksLCwpKSksKv/AABEIAOEA4QMBIgACEQEDEQH/xAAcAAEAAQUBAQAAAAAAAAAAAAAAAQQFBgcIAwL/xABDEAACAQIDBAcECAMGBwEAAAABAgADEQQSIQUGMUEHEyJRYXGBMkKRsRQjUmKCkqHBcqLwFUOywtHhJDNTY3Oz8TX/xAAZAQEAAwEBAAAAAAAAAAAAAAAAAQIDBAX/xAAhEQEBAAICAgIDAQAAAAAAAAAAAQIRAzESIRNBBCJRMv/aAAwDAQACEQMRAD8A21ERNXIREQEREBERAREQEREBERAREQEREBERARJRbm0rFwQkW6WmNrzp4MkayGwJvynpU2pRRsrVaat3F1B+BN5VA34SvlW3hFMMAO8zwr4UrrxEuM+aiZhaRsuE0tUSqq4Kw0MpZpLtjZZ2REQqREQEREBERASJMQEREBES17d3mw2BTNiagQchxdv4VGphK6Tyr4tKYu7qgHEswUDzJM01vB00YmqzLg0WjT4B2AeqR32PZXy1mC7R2jXxLZsRWeqfvMSPQcB6StyXnHXQNXpF2arFTi6Vx3EkfmAsfjPI9JuzL2+kp8Gt8pzz1IkdQJHkt8cdJYXfjAVSAmJpEngC1vnL2jhgCCCDwI1B8jOUTQEve7m92L2ewNCocl+1Ta7U2815HxFjJ8kXj/jpWJjG5m/tDaS2X6uuou9InX+JD7y/K8yeWZ2aeuGazC8uMtlJMxAlzAtKZNuPprLf/Ydd9oU2oU0IdPrFLAdaFIBKhhbrEBGoOoYaaS1UcVXwTGnTepRIF79nqyTwvTIyA+IWbV2xspcTTyMSrA5kddHRxwZT36+RBIOhmv2rnEqqY1XwmIXsLWNNlo1CRqpLrkN/skkHip7rYZTqmWN7jI9yd7mxealXyjEILnKCAyggZrG/2l1B1vwFiJlc1VS2VX2fXpYhULikCrka9ZRYWYAj3uDDldbaS7bM2lVxW06RdmFPJWqLT4KFXKEUjme1mJ7xbgLRlh9zoxy+r2z+8tLnU+Zl2lsxKWY2lcUcnTziIl2JERAREQEREBERARIJmnukfpL67NhcG31fs1ao97XVaZ7u885F9LSbX/frpTTC5qOEIqV+DNxSmfPm3hNOY3GVK9Q1Kzs7niWNz/tPFVtJlLdt5jIARESFiIiAiIgeuDxlShUSrRYpUQ3Uj5HvB4ETobcnexNo4Vag0qL2aqfZcD5HiJzpMg3D3nOz8ajk/UVLJXHLKTo/mp18ry0ulM8dx0dQezAy5g3loBnqldl4GTZtnjlpc58VqCupV1DKRYqwBBHcQdDKSji/tfGe74xRw1ldNZlKtQ3JwI4YdBfkLgflBtLfT3KajiqdXD1AKaMT1bgkorAqy03GpUg+y17ECxsLTIaWL17WndPc4hQOIj3DcpXrZReW13ubmelevmPhynlLyaY55bIiJKhERAREQEREBETBuk3fT6HR6qkfr6g/Kvf/AF4eMWpk2xvpR3/LlsJhmsg0rODq33Ae7v7+E1iBJJJJJ1J1JPEk8ST3yJnbt0yaIiJCSQW+RPwhjYTa3RD0ftUKY2qHQo96QZRkqKVIJAOuUg9wsR73INZ4nZtWmoapTdVYXUkGxFlNweY7afmHfKadW7c3eo4ugaNVAUuhtYe46vYdwOWxtyJmiulTckbPxAqU2Bo4h3KJzQgKzAnuu2ngYGDxEQEgi8mIG/ujDb5xez0zm9Sj9S55nIBlJ81K+oMy2ak6D8bZ8TS7wlQehKn9puXBUwby+/TnuP7aUs9MOBmF594mkA1hzlQ+FW3dG0zG7MWBllBBMSZNK5XdIiJKpERAREQEREBERAotsbUTDUHqubKik+fcJzhtzbD4uu9aodWOg7hyAmwemPeXMy4RDotnq27/AHV/f8s1fKZVvhNTZERKtCIiBkXR5skYraVFOyQhztmItpa3Z4sdeAt5gTp6mlhaaX6A9kI1TE4htXTLSXhYBhnJtbj2Vm6YEEzVPT7hr4bDVeVOq6n8arb/AAzaVQzH99d2l2lgquHJys1ijWvldTcEju4g+BMrtbTmAqeRn2J67a2NX2fWNHFIUYE5TxDLfRlbg6+I4cDYzxVgeEsqmfJY34af1yn1PM4hRpcQNhdDB/49/Gi36Opm76dUjhNT9F27lShhlx+W7VGZAC1l6g6ZyQp94e1wFr8CSNpo3fobef6y+LHOWXb0dyTrJNU2tfSfMSzPZERCCIiAiIgIiICIiAlJtbHrh6FSqxsqKzH0F5VzAOmLa/VYNaQParPr/AnaP65R6xUybumndqY9q9Z6r+07Fj68vQaekpYiZOoiIgIiIGR7h72ts3FrV1NJrJWUc6ZPED7S8R6jnOmcLikqor02DIwDKw1BBFwRORBNp9DW/fVVBga7fVuf+HYn2X/6d+48vHTmIG6KglM4laRPJqcpY0xulp2tsWhi6fV4mklVONmF7HvB4g+UwzeDoq2eKJ6pTSez9UoJbNUNMhQq6k9rI2nCx5EzYwpSwUUZcTWFUXZmJpN/2NLIPAG/qdeV88srjNr6mV01TsHolqNVp/TWFOm9uyrZmYggmmWGikrcA66+Nr54/Q/stqoqdSwPNQ7BG8CoPDwl82rUppRqPU0RFZiea2F7g8jpLnsaq1XD03cFWZQSCMp8CV924sbcr2kcfJc4XGYvpsJTFFqeVRSCFcvsqEC2tpwAEs27pvhqRsBdBYAW05aWGtresrdvYlWKYa/arXLC4B6pCC4tx7Xs+RbunsonThHLzZbqYiJo5yIiAiIgIiICIiAiIgJo/pg2p1mOFMHs0UA/E3aPzE3dUcAEnQAXPkOM5k25tI4nE1ax/vHZh4KT2R6LaVyacc9qGIiUbkREBERASQxFiDYg3BHEEd0iIHSnRpvh/aWCDOR9IpWSsO9rdl7dzAX8ww5TLbTmDcPe1tm4xKuppN2Kyj3qZOpA+0vtDytzM6do1ldVZSGVgGUjgQRcEeFoE5Z4YvAU6oAqKGtw5EfwsNR6SpiBjNbYx+k06Ts9TDEGoFNiQ9NgQKtQm7pdlIXVrrqSJktp8VKd2Ujlf1B/fQT0kSSdJttaO383h+hbeWqGd1TKalNhogdFVzSueahW0A1U982vRqhlDKbqwBUjgQRcEehmuenzZrWw9YLdAWpswHsk6gE8bGxtyuPjU9D+8XX4VsO5vUwxAXvNFr5fykMvlll8ax5J9tgRES7EiIgIiICIiAiIgIiIFm3yxfVbPxTjiKFW3mUKj9SJzba06D6TWtsnF/wKPjVQfvOfDKZN+PoiIlWhERAgyZVbM2bUxNVKNFc9SowVR58STyAGpPICVm9G7NbZ2INCuNbZkYezUT7SnwOhHI+kC0xEQE3t0H7z9fhGwrn6zDkZPGix0/K1x5FZomZH0ebe+hbSoVCbIzdXU/gqdm58iVb8MDp+IiBDLcTzwzEqMxBYaNbhcaHSest3W5MVluLVVzEEm+ddLrpbVQLi/u3txgee8+wEx2FqUHNs40a18rDgbc9eU0BsKq+x9sKlU6K3VVTYqDTqW7VjyBytfUaTpSaS6cd13SouLQs1J+xUUm4pvwBXuVufK/nCLNtqiTMf3E2z9L2fQqE3fLkf+On2D8bX9Zf5q5kxIkwgiIgIiICIiAiIgYt0ng/2VibfZT4CorH5Tn2dI754Xrdn4lO+i/6KT+05ulMm/H0RESrQiIgZX0Vf/sYXUDWpe5tf6trDjqSbWHrym+d8d0KO08MaVXRh2qVQWzU3towvxHIrwI9COf8Ao5xlOltTDNVUFc9lJNgtRgQp4HNxsBpqRrpOnRA5R3h3dr4Cu1HELlcagi+SonJ6ZPEfqDoZbJ1VvPurh9o0eqxC3tqjDR6bfaRuXyPOaG3t6LMbgCzKhxFAa56YuwH36Y1HpcQMOiQrA8JMDqTcTbf0zZ2HrE3ZqYV//InYf4lSfWX6at6BdoZsJXon+7rBx5VFH+ZCfWbRgTKXE4cmpTYe7mB8iL694uo9bHlKmICWTfHAU6+EdKiqwI94kW0NypHMLmPiAZe5Q7bpI2HqdYQqBSxY3AXLrmJHAC1/KBh25ewBs6+HzljVLVgpserC5UbtDiCSLG2tj3TKW/WY7hGFNqGIc2FQMpJN8qmmDSUkc7Ib97ue8SrwLs+KNRgVDUSEU6FUFQWLDkzEkkchlHEGMeTG9MsuPKe6u0SFcMARqDqD4SZqxTEiTAREQEREBERA8sTRDoyngylT5EW/ecv4ygadR0PFWZT5qSD8p1IZoDpP2V9H2lV0sta1ZfxjtfzhvjK5NeO+2KRESjYiIgV2xEY4mgEF266lYeIqKf2nVmAxqVqa1KZzU3GZTyKngR4Tkem5BBGhE6b6N3vsnB/+BB8NIGSyCJMQML3q6KcDjyXydRXP97SspJ++nsv8L+M1bt7oax+GBanlxNMc6dxUt40jr8CZ0LEDQPRRjKuHxzYcqyNXUIbgqVyuGJsdb5M4HnN5YvaiU1JvmNyoUcSw4jwtz7pjm8OJAq9cEVmpN1SORmyHI5Z/IMVW3MqRxInjg8C1KnSVrmpVr0wb6lUNTrWUnmbKxY8z4ATG8s3qNJh9s0EmImzMlv3gw4qYWqpuQUNwNCQNSL+IBHrLhKLbVvo9W4JHVvoOPsnh4jj6RRbhRXLlsCvdYWOt7289ZT7SojKzlmXLTe9iAGW2YhtL27PIifWzCOqS2awFrOCGFuRuOXC/O3PjPjbSk0KijjUHVjzqEJ/mJ9J5k3v07brXtVYNLUqYPEIg+Cie0lvDhInsPIBJiIQREQEREBERATX3THu6a+EXEILvhiS1uJotbN+U2PlebBlHtXH0aFJnruqUwCGLGwItqPG45CKmXVcwAxKna1WkcTV+j36kseqvocvcRKaZOoiIgJt7oL3pOarg6rn2VegCTwUEOq91uy1vPumoZ64TFvSqLUpsVdCGVhxBHd/XOB17E0buh011qVQJjvrKBVVzgdtGVbZj9oG2vMcR3TZmE6Q8DWpU3p1k+scIFY5XBGr5lOoCrck8OGusDJZ4Y/FClSdzrkUtbvIGgHiTYespcHt+hVRnWqpRRdjwAFs2pP3bHyI75iu8vSJhc9OhSqJUZnUsM1hlW7C7HTVwi24nWwMi3U2me6uOGw18iMc3VWZzyase1f0JLebL3SpIviMMPv1G/LRcfNxJwdIqgubsdWNrXc6sbctb+lp90FviaXgtY/8ArH7zg4/ecdWX+avsRE9ByEt28DWw7gG2bKl9ffdVPDXgTLiTMdxGMp4p0ZC1qYDaGwzMdFceGS/qPWmeXjjatjN3T2ppYAXvYAX56d8pqR62rf3KRYD71W1iR4KCV82P2YxdZierpmzkAs3/AE0PvH7xsQo5nXgDKqhRVFCqLKosB4f1zmH4/Hu+VW/I5NTxj0iIE73AmIiAiIgIiICIiBim/m+/9nUbrTL1GJC3BCA/eaaM2ztzEY2p1mJqF25DgiDuReA+c6U2hsyliEKVqa1EPJhf4d015t7oTovdsHVaifsPd6fofaX4mVsrTCydtPlJIMybafRvtLDntUDUX7VI5x8PaHwmPYrCPSNqqPTP31Zf8QEo2llecQIhJERARaIgfZrMeLH4nnx+UuG7OPXD4yjVa5VXF7FQbcNGbQfp5jjLZFpFm/Q6jw9YOisvBgCPI+UgVMuIoHkTUQ/iplh+tP8AWYF0N7RpthHpAnrKbEsCdMrezkF9BoeQ1mbbVpsaeZNXpslVB3mmwYr+JQy/inBJ4Zuu/tiyaJR0trUWbKKi5rA2JsSCuYEX4i3MePdLdiNqPWYrS0oEEGqDZmINiKfgdRn+6be6Z6OnHbI8Np7R+k1Ww9Mnq1OWuw00ysDTv3m6jTUa8CLw+yluTTLUmPEplF9AO0rAqdALG1xKmjQVBZQAPAW5W+QE9Jbxlmqwud3uPHC4Raa2XmSSSSWZjxZmOpP+gHAAT1trJiWVJMiTCCIiAiIgIiICIiAiIgRafNWirizKGB4ggEHzBn3EDFdq9GOzsRcmgKbH3qX1Z+C6fpMT2j0H88PiSPCot/5lsZtaJGotMrGgcf0VbSpXtSWqO+m6n+VrGY/i9h4mj/zKFVfNCR8RcTp6fLUweIB8xeR4rzkrlTPGedQYjYmHqe3RpN5op+YlBV3IwDe1haR/DI8U/I5tziT1wnRi7gbOBuMLS+B/1lZR3WwaWK4aiCOB6tb37724x4nyNN9FeOejjM+R2pOpQ5VY2udGsBrYj4Ezd9LEFxdVbwzDJ+h1/SVCi3DQeEmZ5cGOV3Vpz5Sai34bY6AlnAZm1N7lLk5jZD2RqTra+pleqgCw0EmJvGFuyJMQhESYgRJnlVqWKj7Rt/KTp8JNStawtcnkLXsOJ1/rUQJq1AoufIAcSeQHjIRzoGsGPIa//fOeCrkGd7ltbDQ2LH2V8bkD/ae1Gla5bVjx7h3AeA/35wl6xEQgiIgIiICIiAiIgIiICIiAiIgIiIEWi0mICIiAiIgJBkz5dbgjvBHxEChqFnINjqbKRwAsScoNieA108PEeyyhTqScxPOwuFBPieA4SqpoeLWFhYa6DvP6D4Txwt3Yue4geFyNB6AX8WI5Ql90qTFsz25ZR9nje/K5019POoiTCCIiAiIgIiICIiAiIgIiICIiAiIgIiICIiAiIgIiICIiB8VfZPkflPDZn/Jp/wAIiISqoiIQREQP/9k="/>
          <p:cNvSpPr>
            <a:spLocks noChangeAspect="1" noChangeArrowheads="1"/>
          </p:cNvSpPr>
          <p:nvPr/>
        </p:nvSpPr>
        <p:spPr bwMode="auto">
          <a:xfrm>
            <a:off x="520700" y="3000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1" name="Picture 2" descr="http://t2.gstatic.com/images?q=tbn:ANd9GcTyy6ZfjqmQzI6IA3vOSKlsRXW4my50OuX11zIlg8gQmwe-85q_Ud1tvt8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4115798"/>
            <a:ext cx="1905000" cy="2400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158323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69 0 0.125 0.056 0.125 0.125 C 0.125 0.194 0.069 0.25 0 0.25 C -0.069 0.25 -0.125 0.194 -0.125 0.125 C -0.125 0.056 -0.069 0 0 0 Z" pathEditMode="relative" ptsTypes="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US" i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Reciprocals</a:t>
            </a:r>
            <a:endParaRPr lang="en-US" i="1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0">
            <a:scrgbClr r="0" g="0" b="0"/>
          </a:lnRef>
          <a:fillRef idx="1002">
            <a:schemeClr val="dk1"/>
          </a:fillRef>
          <a:effectRef idx="0">
            <a:scrgbClr r="0" g="0" b="0"/>
          </a:effectRef>
          <a:fontRef idx="major"/>
        </p:style>
        <p:txBody>
          <a:bodyPr/>
          <a:lstStyle/>
          <a:p>
            <a:r>
              <a:rPr lang="en-US" i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Reciprocals are fractions that are multiplied by </a:t>
            </a:r>
            <a:r>
              <a:rPr lang="en-US" i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their opposite like for example ½ x 2/1. That’s </a:t>
            </a:r>
            <a:r>
              <a:rPr lang="en-US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reciprocal.</a:t>
            </a:r>
            <a:endParaRPr lang="en-US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2590801"/>
            <a:ext cx="5334000" cy="350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 descr="http://t1.gstatic.com/images?q=tbn:ANd9GcSV-0zYAlzY4b-g3zfig57gR91dpAvjd9YiVV_Tzk3Y0WBSbzeNu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200400"/>
            <a:ext cx="2514600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t2.gstatic.com/images?q=tbn:ANd9GcQMnZVtx4AfTscqH_1DyGFBhAoC2AwxDt9q3pSnTQxdVSkB8NoAX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1905000" cy="1159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t2.gstatic.com/images?q=tbn:ANd9GcQMnZVtx4AfTscqH_1DyGFBhAoC2AwxDt9q3pSnTQxdVSkB8NoAX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304800"/>
            <a:ext cx="2057399" cy="1239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9676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 0.033 0.027 0.06 0.06 0.06 C 0.099 0.06 0.113 0.03 0.119 0.012 L 0.125 -0.012 C 0.131 -0.03 0.146 -0.06 0.19 -0.06 C 0.218 -0.06 0.25 -0.033 0.25 0 C 0.25 0.033 0.218 0.06 0.19 0.06 C 0.146 0.06 0.131 0.03 0.125 0.012 L 0.119 -0.012 C 0.113 -0.03 0.099 -0.06 0.06 -0.06 C 0.027 -0.06 0 -0.033 0 0 Z" pathEditMode="relative" ptsTypes="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 0.033 0.027 0.06 0.06 0.06 C 0.099 0.06 0.113 0.03 0.119 0.012 L 0.125 -0.012 C 0.131 -0.03 0.146 -0.06 0.19 -0.06 C 0.218 -0.06 0.25 -0.033 0.25 0 C 0.25 0.033 0.218 0.06 0.19 0.06 C 0.146 0.06 0.131 0.03 0.125 0.012 L 0.119 -0.012 C 0.113 -0.03 0.099 -0.06 0.06 -0.06 C 0.027 -0.06 0 -0.033 0 0 Z" pathEditMode="relative" ptsTypes="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Mixed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Numbers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i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i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Improper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Fractions</a:t>
            </a:r>
            <a:endParaRPr lang="en-US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04800" y="1524000"/>
                <a:ext cx="8686800" cy="5257800"/>
              </a:xfrm>
            </p:spPr>
            <p:style>
              <a:lnRef idx="0">
                <a:scrgbClr r="0" g="0" b="0"/>
              </a:lnRef>
              <a:fillRef idx="1003">
                <a:schemeClr val="dk1"/>
              </a:fillRef>
              <a:effectRef idx="0">
                <a:scrgbClr r="0" g="0" b="0"/>
              </a:effectRef>
              <a:fontRef idx="major"/>
            </p:style>
            <p:txBody>
              <a:bodyPr>
                <a:normAutofit/>
              </a:bodyPr>
              <a:lstStyle/>
              <a:p>
                <a:r>
                  <a:rPr lang="en-US" i="1" dirty="0" smtClean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They are both fractions that could be reduced</a:t>
                </a:r>
              </a:p>
              <a:p>
                <a:r>
                  <a:rPr lang="en-US" i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n-US" i="1" dirty="0" smtClean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They also have a numerator and denominator</a:t>
                </a:r>
              </a:p>
              <a:p>
                <a:r>
                  <a:rPr lang="en-US" i="1" dirty="0" smtClean="0">
                    <a:solidFill>
                      <a:srgbClr val="00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The fraction could be changed into a mixed </a:t>
                </a:r>
                <a:r>
                  <a:rPr lang="en-US" i="1" dirty="0" smtClean="0">
                    <a:solidFill>
                      <a:srgbClr val="00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number if it was an improper fraction and the </a:t>
                </a:r>
                <a:r>
                  <a:rPr lang="en-US" i="1" dirty="0" smtClean="0">
                    <a:solidFill>
                      <a:srgbClr val="7030A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mixed number can go back to being an </a:t>
                </a:r>
                <a:r>
                  <a:rPr lang="en-US" i="1" dirty="0" smtClean="0">
                    <a:solidFill>
                      <a:srgbClr val="FF006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improper fraction.</a:t>
                </a:r>
              </a:p>
              <a:p>
                <a:pPr marL="0" indent="0">
                  <a:buNone/>
                </a:pPr>
                <a:r>
                  <a:rPr lang="en-US" i="1" dirty="0" smtClean="0">
                    <a:solidFill>
                      <a:srgbClr val="FF006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Examples: 1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solidFill>
                              <a:srgbClr val="FF0066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FF0066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FF0066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i="1" dirty="0" smtClean="0">
                    <a:solidFill>
                      <a:srgbClr val="FF006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+ 1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solidFill>
                              <a:srgbClr val="FF0066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FF0066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FF0066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i="1" dirty="0" smtClean="0">
                    <a:solidFill>
                      <a:srgbClr val="FF006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= 2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solidFill>
                              <a:srgbClr val="FF0066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FF0066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FF0066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i="1" dirty="0" smtClean="0">
                    <a:solidFill>
                      <a:srgbClr val="FF006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or 3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solidFill>
                              <a:srgbClr val="FF0066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FF0066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1</m:t>
                        </m:r>
                      </m:num>
                      <m:den>
                        <m:eqArr>
                          <m:eqArrPr>
                            <m:ctrlPr>
                              <a:rPr lang="en-US" b="0" i="1" smtClean="0">
                                <a:solidFill>
                                  <a:srgbClr val="FF0066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en-US" b="0" i="1" smtClean="0">
                                <a:solidFill>
                                  <a:srgbClr val="FF0066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</a:rPr>
                              <m:t>4.</m:t>
                            </m:r>
                          </m:e>
                          <m:e/>
                        </m:eqArr>
                      </m:den>
                    </m:f>
                  </m:oMath>
                </a14:m>
                <a:r>
                  <a:rPr lang="en-US" i="1" dirty="0" smtClean="0">
                    <a:solidFill>
                      <a:srgbClr val="FF006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dirty="0" smtClean="0">
                            <a:solidFill>
                              <a:srgbClr val="FF0066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dirty="0" smtClean="0">
                            <a:solidFill>
                              <a:srgbClr val="FF0066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23</m:t>
                        </m:r>
                      </m:num>
                      <m:den>
                        <m:r>
                          <a:rPr lang="en-US" b="0" i="1" dirty="0" smtClean="0">
                            <a:solidFill>
                              <a:srgbClr val="FF0066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i="1" dirty="0" smtClean="0">
                    <a:solidFill>
                      <a:srgbClr val="FF006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solidFill>
                              <a:srgbClr val="FF0066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FF0066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FF0066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i="1" dirty="0" smtClean="0">
                    <a:solidFill>
                      <a:srgbClr val="FF006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solidFill>
                              <a:srgbClr val="FF0066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FF0066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30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FF0066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i="1" dirty="0" smtClean="0">
                    <a:solidFill>
                      <a:srgbClr val="FF006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or 15.  1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solidFill>
                              <a:srgbClr val="FF0066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FF0066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FF0066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i="1" dirty="0" smtClean="0">
                    <a:solidFill>
                      <a:srgbClr val="FF006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+ 4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solidFill>
                              <a:srgbClr val="FF0066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FF0066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FF0066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en-US" b="0" i="1" smtClean="0">
                        <a:solidFill>
                          <a:srgbClr val="FF0066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= </m:t>
                    </m:r>
                  </m:oMath>
                </a14:m>
                <a:r>
                  <a:rPr lang="en-US" i="1" dirty="0" smtClean="0">
                    <a:solidFill>
                      <a:srgbClr val="FF006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dirty="0" smtClean="0">
                            <a:solidFill>
                              <a:srgbClr val="FF0066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dirty="0" smtClean="0">
                            <a:solidFill>
                              <a:srgbClr val="FF0066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73</m:t>
                        </m:r>
                      </m:num>
                      <m:den>
                        <m:r>
                          <a:rPr lang="en-US" b="0" i="1" dirty="0" smtClean="0">
                            <a:solidFill>
                              <a:srgbClr val="FF0066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i="1" dirty="0" smtClean="0">
                    <a:solidFill>
                      <a:srgbClr val="FF006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= 7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solidFill>
                              <a:srgbClr val="FF0066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FF0066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FF0066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i="1" dirty="0" smtClean="0">
                    <a:solidFill>
                      <a:srgbClr val="FF006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…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solidFill>
                              <a:srgbClr val="FF0066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FF0066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12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FF0066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i="1" dirty="0" smtClean="0">
                    <a:solidFill>
                      <a:srgbClr val="FF006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+ 1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solidFill>
                              <a:srgbClr val="FF0066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FF0066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FF0066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i="1" dirty="0" smtClean="0">
                    <a:solidFill>
                      <a:srgbClr val="FF006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= 4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solidFill>
                              <a:srgbClr val="FF0066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FF0066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FF0066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endParaRPr lang="en-US" i="1" dirty="0" smtClean="0">
                  <a:solidFill>
                    <a:srgbClr val="FF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04800" y="1524000"/>
                <a:ext cx="8686800" cy="5257800"/>
              </a:xfrm>
              <a:blipFill rotWithShape="1">
                <a:blip r:embed="rId2"/>
                <a:stretch>
                  <a:fillRect l="-1895" t="-1622" r="-11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4401120" y="2967335"/>
                <a:ext cx="341760" cy="923330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endParaRPr lang="en-US" sz="5400" b="1" cap="none" spc="0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01120" y="2967335"/>
                <a:ext cx="341760" cy="92333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73962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8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9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0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1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42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676400"/>
            <a:ext cx="8229600" cy="444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WORD</a:t>
            </a:r>
            <a:b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PROBLEMS!!!</a:t>
            </a:r>
            <a:endParaRPr lang="en-US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AutoShape 4" descr="data:image/jpeg;base64,/9j/4AAQSkZJRgABAQAAAQABAAD/2wCEAAkGBgwNDA4NDQ0MDA0MDA8MDA0MDQ4MDAwMFBAVFBQQEhIXGzIeFxkvGRISHy8gLycpLDg4FR4xNTAqNTIrLCkBCQoKDgwOGg8PGikfHB8pKSkpKSkpKSkpKSkpKSkpKSkpKSkpLCwsLCwsLCksLCwsKSwsKSwpKSkpKSwsKSkpKf/AABEIAK8BIAMBIgACEQEDEQH/xAAbAAACAwEBAQAAAAAAAAAAAAAEBQIDBgcBCP/EAB4QAAIDAQEBAQEBAAAAAAAAAAADAQIEITERYUEF/8QAGgEBAQEBAQEBAAAAAAAAAAAABQQGBwMIAf/EAB4RAAIDAQEBAQEBAAAAAAAAAAADAQIEEQUhMRIi/9oADAMBAAIRAxEAPwDWuSAPzjxqgJyTky2GwU0z2jOLdGc0mhAt0ZxJTRhDzNaM4ucn4aTRnFmjOKpcMpdExyRJegPegycn4C3oaPHs4eOnNFo7ADapVaoXehTaprEPhkGZeiayDzUrtUvtUhNS2JDb0KJgjMFtqkJgrU3+ZIWLITBGYJzB5MDSHhrVECylyEweCv8AlteSHMWGrYELYLqXCVsM16Hn/vwhvQYrYGZ9E1kVLYErYc/9Dz+d+EdqcNTg3+dNJg3+dOfZ9E1ke4N/nTFa8nClD5rPJOj4N/nRzS0Xj7/TB4N/nTR4N/nTL6M01nsGhzaOjJqQJqhpW0Xj7HpQ1RLS/BpTRM1IA9A7akDaouWwTU0z2jOLNGc0r0C3RnElNF0PM1ozi1yDSaM4t0ZxVLhlLuiK9Ci9Bk9HwEvQ0OPZMTw/NGeLx2DvTVATVDblo+wDNUcqpfhz9TRK5IA9A8aoCckuWwSU0z2jOLdGc0j84t0ZxJTRhDzNaM4ucn4aTRnFmjOLJcMpdE/JEl6A96DJyfgLehosWzknjpzRaOwA2qVWqF3oU2qa1D4ZBmXomsg81K7VL7VIWqWRIbehRMEZgttUhMFam/yQsWQmCMwTmDyYGkPDWqIFlLkJg8Ff8tryQ5iw1bAijBdS4SthmvQ8/wDfhDegxWwMz6JrIqWwJWw5/wCh5/O/CO1eGpwb/Omkwb/OnPs+iayPcG/zpiteThSh81nknR8G/wA6OaWi8c9MFg3+dNJg3+dMxpzTWewaHPo6MmqAmqGlLReOelDVElL8+DSmiZqgB6B21QG1RatgmppntGcWaM5pXoFujOJqaLoeZrRnFr0Gk0ZxboziqXDKXdOp4N/nRny0fYMRg3+dNJg3+dMlozzWewclz6OhTVATVDblo+wDNUeFL8GVNErkgD848aoCckuWwSU0z2jOLdGc0j0C3RnElNGEPM1ozi5yfhpNGcWaM4qlwyl0THJEl6A96DJyfgLeho8ezh46c0WjsANqlVqhd6FNqmsQ+GQZl6JpIPaCu1S+1SFoLYkNvQomCMwW2qQmCtTf5khYshMEZgnMHkwNIeGtUQLKXITB4K/5bXkhzFhq2BC2C6lwlbDNeh5/78Ib0GK2BmfRNZFS2BK2HP8A0PP/AH4R2rw1ODf500eDf505/n0TWR7g3+dMVrycKUPms8k6Pg3+dHNLxePsemCwb/Omkwb/ADpmNOaaz2DQ5tHRk1QE1Q0reLx9j0oakkpfg0pomaoAegdtUBtUWrYJqaZ7RnFujOaR6Bboziami6HiXBv86aTBv86c8y6prI/wb/Ol2vIccz6JieHSMG/zoz5aPsGIwb/Omkwb/OmZ0Z5rPYNFn0dCnKAmqG3LR9gGak8KX4MqaJXJAHoHjVATlFy2CSmme0ZxbozmkegW6M4kpowh5mtGcXOT8NJozizRnFUuGUu7HJEl6A96DJyfgLeho8ezh46c0WjsANqlVqhd6FNqmsQ+GQZl6JpIPaCu1S+1SFoLYkNvQomCMwW2qQmCtTf5khYshMEZgnMHgyh4a1RAspchMHgt/l1eSHMWGrYELYLqXCVsM16Hn/vwhvQYrYGZ9E1kVLYErYc/9Dz/AN+Edq8NTg3+dNHg3+dOfZ9E1kfYN/nTFa8nClD5rPJOj4N/nRzS0Xj7/TBYN/nTSf5+/wA6ZjTmms9g0OfR0ZNUBNUNKXi8ff6UNUSUvz5I0pomaoAegdtUBtUWrYJqacXWwOy6prIpWwIWw6r6Hn878OUWryewa3Bv86aTBv8AOnPMumayP8G/zpi9eQrz6JieSdIwb/OjPlo+wYjBv86aTBv86ZnRnms9g0WfR0KaoCaobctH2AZqjwpfgypolakA0Zx41QG1JctgkppndGcW6M5pHoFujOJKaMIeZrRnFzk/DSaM4s0ZxVLhlLuxyRJegPegycn4C3oaPHsmDx05otHYAbVK7VCr0KbVNYh8MgzL0TSQe0FdqhFqldoLYkNvQomCMwW2qQmCtTZqQsWQmCMwTk8GUPDWqIFlLkJg8Fv8uryQ5iw1bAhbBdS4SthmvQ8/9+EN6DFbAzPoms+ipbAlbDn/AKHn/vwjtXhqcG/zpo8G/wA6c/z6JrI9wb/OmK15OFKHzWeSdHwb/Ojml4vH6YLBv86aTBv86ZjTmms9g0OfT0ZNUBNUNKXi8fY9KHKJKX58GlNPm1bAlbBatgSth9Reh5/78MNegxWwOy6prIpWwIWw5/6Hn878JLV59g1uDf500mDf5055l1TWR/g3+dMXryFefRMTyTpGDf50Z8tH2DEYN/nTSYN/nTM6M81nsGiz6OhTVATVDblo+wDNUeFL8GVNEzVC96B41QG5RctgkppndGcW6M5pHoFujOJKaMIeZrRnFzk/DSaM4s0ZxVLhlLomOSJL0B70GTk/AW9DR49kweOnNFo7ADapXaoVehTaprEPhkGZeiaSD2grtUItUrmC2JDb0KJgjJbNSEwVKbNZIWLIEZgnMHg0h4a1RAspchMHgt2ra8kOYsNWwIWwXUuErYZr0PP/AH4Q3oMVsDM+iayKlsCVsOf+h5/78I714ajBv86aTBv86c/z6JrI8wb/ADpiteThSh81nknSMG/zo5peLx+mCwb/ADppMG/zpmNOaaz2DQ59PT5xLV3K5g88PsCYq6vJDmLDlsCVsFq2BK2GW9Dz/wB+EN6DFbA7NqmsilbAhbDn/oefzvwktXn2DW4N/nTSYN/nTnmbVNZH+Df50xmvIV59HJ5J0jBv/Rny0fYMRg3+dNHg3+dMxozzWewaLPo6FtUBNUNuWj7AM1RPS/BlTRM5IvegeNUBuSXrYJKaZ3RnFujOaR+cW6M4kpowh5mtGcXOT8NJozizRnFUuGUuiY5IkvQHvQZOT8Bb0NHj2TB46c0XjsANqldqhV6FNqmszvhkGZfnmkg8wV2qEWqVzUtiQ29CiYIzBbapCYK1NmskLFkPhGYJ/Dz4MoeGtUQLKXITB4Ldq2vJDmLDVsCFsF1LhK2Ga9Dz/wB+EN6DFbAvPomsitbAlbDn/oef+/CO1eGowb/Omkwb/OnPs+iayPcG/wA6YrXk4UofNZ5JzyYIzBOYPJg+h0PNC1RAtowrmDwSmKuryQ5iw5bAlbBatgSthlvQ879+EN6DFbA7NqmsilbAhbDn/oefzvwktWY+wa3Bv86aTBv86c8zaZrI/wAG/wA6YzXkK8+iYnknR8G/zo05aPsGIwb/ADpo8G/zpmNGeaz2DRZ9HQtqgJqhty0fYBmqJ6X4MqaJnJF+jOPGqA3JL1sElNM7ozi3RnNI/OLdGcSU0XQ8zWjOLnJ+Gk0ZxZoziqXDSXRMckSXoUXoMXJ+At6Gjx7OHlpzReOwA2qV2qF3oUWqaxGiGQZjQiaSDzBXaoRapXNS2JDb0KJgjMFtqkJgqU3+ZIWLITBGYJ/DyYGkPDWKIFlLkJg8Fomra8kOYsNWwIWwXUuErYZr0PP/AH4Q3oMVsC8+iayK1sCVsOf+h5/O/CO9eCeYIzBZapGYNupvJN4xZXMHkwTmDyYG0PDWqIFq2FcweCUxV1eSHMWHLYErYLVsCVsMt6Hn/vwhvQYrYHZtM1kUrYELYc/9Dz+d+ElqzH4a3Bv86aPBv86c9zaprI/wb/OmM15CvPomJ5J0fBv86NOWj7Bh8G/zppMG/wA6ZjRnms9g0WfR0LaoCaobctH2AZqiel+DKmiZyRfozjxqgNyS9bBJTTO6M4t0ZzSaEC3RnElNGEPM1ozi5yfhpNGcWaM4qlwyl0THJEl6FF6DFyfgLeho8ezh46c0XjsANqldqhV6FNqmsz6IZBmXomkg81K7VL7VITUtiQ29CiYIzBbapCYKlN/mSFiyEwRmCcweSNIeGtUQLKXITB4LRNW15IcxYatgQtgupcJWwzXoef8AvwhvQ8tUrmoRapXaoXEm+vQpmCMlk1IzBWpvCFiyEwRmCcweTA2h4a1RAtWwrmDwSmKuryQ5iw5bAlbBbRgSthlvQ8/9+EN6DFbA7NpmsilbAhbDn/oefzvwktWY+wa3Bv8AOmjwb/OnPM2mayaDBv8AOmM15CvPomPknR8G/wA6NOWj7Bh8G/zppMG/zpmNGeaz2DRZ9HQtqgJqhty0fYBmqJ6X4MqaJnJANGcdtUBuSXrYJKaZ3RnFujOaV6BZoziSmi6Hma0Zxc5Pw0mjOLdGcVS4aS6J+SI70B70GTk/AW9DR49kxJ5ac0XjsANqldqhV6FNqmsz6IZBmHomkg81K7VCLVK5qWxIbehRMEZgttUhMFSm/wAkLFkJgjME5g8mBpDw1qiBZS5CYPBaJq2vJDmLGlqldqhV6FNqnO0ui8HQXomsg9qlc1CJgrtBXEh16FMwRmCyYIzBWpsxJCxZCYIzBP4eTA2h4axZAtXcrmDwTmKuryQ5iw5bAlbBbS4SthlfR8/9+EN6DFbA3Npmsipdwhdzn/oYOdJLV59g1uDf500eDf5055l0zWTQYN3hi9eUrz6Jj5J0fBv86NOWj7BiMG7w0mDd4ZnRnms9g0WfR0KaoCaobzEWj7AK1RPS/BlTRM5IBoQO2qA3KL1sElNM7ozi3RnNI9At0IElNGEOM1ozi5yfhpNCBZoQKpcMpd35IkvQHvQZOV8Bb0NHj2TEnlpzRaOwA2qV2qFXoU2qazO+GQZjQiayDzUrtUvtUhMFsSG3oUTBGYLbVITBUps1IWLITBGYJzB5MDSHhrVn/9k="/>
          <p:cNvSpPr>
            <a:spLocks noChangeAspect="1" noChangeArrowheads="1"/>
          </p:cNvSpPr>
          <p:nvPr/>
        </p:nvSpPr>
        <p:spPr bwMode="auto">
          <a:xfrm>
            <a:off x="63500" y="-1571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6" descr="data:image/jpeg;base64,/9j/4AAQSkZJRgABAQAAAQABAAD/2wCEAAkGBgwNDA4NDQ0MDA0MDA8MDA0MDQ4MDAwMFBAVFBQQEhIXGzIeFxkvGRISHy8gLycpLDg4FR4xNTAqNTIrLCkBCQoKDgwOGg8PGikfHB8pKSkpKSkpKSkpKSkpKSkpKSkpKSkpLCwsLCwsLCksLCwsKSwsKSwpKSkpKSwsKSkpKf/AABEIAK8BIAMBIgACEQEDEQH/xAAbAAACAwEBAQAAAAAAAAAAAAAEBQIDBgcBCP/EAB4QAAIDAQEBAQEBAAAAAAAAAAADAQIEITERYUEF/8QAGgEBAQEBAQEBAAAAAAAAAAAABQQGBwMIAf/EAB4RAAIDAQEBAQEBAAAAAAAAAAADAQIEEQUhMRIi/9oADAMBAAIRAxEAPwDWuSAPzjxqgJyTky2GwU0z2jOLdGc0mhAt0ZxJTRhDzNaM4ucn4aTRnFmjOKpcMpdExyRJegPegycn4C3oaPHs4eOnNFo7ADapVaoXehTaprEPhkGZeiayDzUrtUvtUhNS2JDb0KJgjMFtqkJgrU3+ZIWLITBGYJzB5MDSHhrVECylyEweCv8AlteSHMWGrYELYLqXCVsM16Hn/vwhvQYrYGZ9E1kVLYErYc/9Dz+d+EdqcNTg3+dNJg3+dOfZ9E1ke4N/nTFa8nClD5rPJOj4N/nRzS0Xj7/TB4N/nTR4N/nTL6M01nsGhzaOjJqQJqhpW0Xj7HpQ1RLS/BpTRM1IA9A7akDaouWwTU0z2jOLNGc0r0C3RnElNF0PM1ozi1yDSaM4t0ZxVLhlLuiK9Ci9Bk9HwEvQ0OPZMTw/NGeLx2DvTVATVDblo+wDNUcqpfhz9TRK5IA9A8aoCckuWwSU0z2jOLdGc0j84t0ZxJTRhDzNaM4ucn4aTRnFmjOLJcMpdE/JEl6A96DJyfgLehosWzknjpzRaOwA2qVWqF3oU2qa1D4ZBmXomsg81K7VL7VIWqWRIbehRMEZgttUhMFam/yQsWQmCMwTmDyYGkPDWqIFlLkJg8Ff8tryQ5iw1bAijBdS4SthmvQ8/wDfhDegxWwMz6JrIqWwJWw5/wCh5/O/CO1eGpwb/Omkwb/OnPs+iayPcG/zpiteThSh81nknR8G/wA6OaWi8c9MFg3+dNJg3+dMxpzTWewaHPo6MmqAmqGlLReOelDVElL8+DSmiZqgB6B21QG1RatgmppntGcWaM5pXoFujOJqaLoeZrRnFr0Gk0ZxboziqXDKXdOp4N/nRny0fYMRg3+dNJg3+dMlozzWewclz6OhTVATVDblo+wDNUeFL8GVNErkgD848aoCckuWwSU0z2jOLdGc0j0C3RnElNGEPM1ozi5yfhpNGcWaM4qlwyl0THJEl6A96DJyfgLeho8ezh46c0WjsANqlVqhd6FNqmsQ+GQZl6JpIPaCu1S+1SFoLYkNvQomCMwW2qQmCtTf5khYshMEZgnMHkwNIeGtUQLKXITB4K/5bXkhzFhq2BC2C6lwlbDNeh5/78Ib0GK2BmfRNZFS2BK2HP8A0PP/AH4R2rw1ODf500eDf505/n0TWR7g3+dMVrycKUPms8k6Pg3+dHNLxePsemCwb/Omkwb/ADpmNOaaz2DQ5tHRk1QE1Q0reLx9j0oakkpfg0pomaoAegdtUBtUWrYJqaZ7RnFujOaR6Bboziami6HiXBv86aTBv86c8y6prI/wb/Ol2vIccz6JieHSMG/zoz5aPsGIwb/Omkwb/OmZ0Z5rPYNFn0dCnKAmqG3LR9gGak8KX4MqaJXJAHoHjVATlFy2CSmme0ZxbozmkegW6M4kpowh5mtGcXOT8NJozizRnFUuGUu7HJEl6A96DJyfgLeho8ezh46c0WjsANqlVqhd6FNqmsQ+GQZl6JpIPaCu1S+1SFoLYkNvQomCMwW2qQmCtTf5khYshMEZgnMHgyh4a1RAspchMHgt/l1eSHMWGrYELYLqXCVsM16Hn/vwhvQYrYGZ9E1kVLYErYc/9Dz/AN+Edq8NTg3+dNHg3+dOfZ9E1kfYN/nTFa8nClD5rPJOj4N/nRzS0Xj7/TBYN/nTSf5+/wA6ZjTmms9g0OfR0ZNUBNUNKXi8ff6UNUSUvz5I0pomaoAegdtUBtUWrYJqacXWwOy6prIpWwIWw6r6Hn878OUWryewa3Bv86aTBv8AOnPMumayP8G/zpi9eQrz6JieSdIwb/OjPlo+wYjBv86aTBv86ZnRnms9g0WfR0KaoCaobctH2AZqjwpfgypolakA0Zx41QG1JctgkppndGcW6M5pHoFujOJKaMIeZrRnFzk/DSaM4s0ZxVLhlLuxyRJegPegycn4C3oaPHsmDx05otHYAbVK7VCr0KbVNYh8MgzL0TSQe0FdqhFqldoLYkNvQomCMwW2qQmCtTZqQsWQmCMwTk8GUPDWqIFlLkJg8Fv8uryQ5iw1bAhbBdS4SthmvQ8/9+EN6DFbAzPoms+ipbAlbDn/AKHn/vwjtXhqcG/zpo8G/wA6c/z6JrI9wb/OmK15OFKHzWeSdHwb/Ojml4vH6YLBv86aTBv86ZjTmms9g0OfT0ZNUBNUNKXi8fY9KHKJKX58GlNPm1bAlbBatgSth9Reh5/78MNegxWwOy6prIpWwIWw5/6Hn878JLV59g1uDf500mDf5055l1TWR/g3+dMXryFefRMTyTpGDf50Z8tH2DEYN/nTSYN/nTM6M81nsGiz6OhTVATVDblo+wDNUeFL8GVNEzVC96B41QG5RctgkppndGcW6M5pHoFujOJKaMIeZrRnFzk/DSaM4s0ZxVLhlLomOSJL0B70GTk/AW9DR49kweOnNFo7ADapXaoVehTaprEPhkGZeiaSD2grtUItUrmC2JDb0KJgjJbNSEwVKbNZIWLIEZgnMHg0h4a1RAspchMHgt2ra8kOYsNWwIWwXUuErYZr0PP/AH4Q3oMVsDM+iayKlsCVsOf+h5/78I714ajBv86aTBv86c/z6JrI8wb/ADpiteThSh81nknSMG/zo5peLx+mCwb/ADppMG/zpmNOaaz2DQ59PT5xLV3K5g88PsCYq6vJDmLDlsCVsFq2BK2GW9Dz/wB+EN6DFbA7NqmsilbAhbDn/oefzvwktXn2DW4N/nTSYN/nTnmbVNZH+Df50xmvIV59HJ5J0jBv/Rny0fYMRg3+dNHg3+dMxozzWewaLPo6FtUBNUNuWj7AM1RPS/BlTRM5IvegeNUBuSXrYJKaZ3RnFujOaR+cW6M4kpowh5mtGcXOT8NJozizRnFUuGUuiY5IkvQHvQZOT8Bb0NHj2TB46c0XjsANqldqhV6FNqmszvhkGZfnmkg8wV2qEWqVzUtiQ29CiYIzBbapCYK1NmskLFkPhGYJ/Dz4MoeGtUQLKXITB4Ldq2vJDmLDVsCFsF1LhK2Ga9Dz/wB+EN6DFbAvPomsitbAlbDn/oef+/CO1eGowb/Omkwb/OnPs+iayPcG/wA6YrXk4UofNZ5JzyYIzBOYPJg+h0PNC1RAtowrmDwSmKuryQ5iw5bAlbBatgSthlvQ879+EN6DFbA7NqmsilbAhbDn/oefzvwktWY+wa3Bv86aTBv86c8zaZrI/wAG/wA6YzXkK8+iYnknR8G/zo05aPsGIwb/ADpo8G/zpmNGeaz2DRZ9HQtqgJqhty0fYBmqJ6X4MqaJnJF+jOPGqA3JL1sElNM7ozi3RnNI/OLdGcSU0XQ8zWjOLnJ+Gk0ZxZoziqXDSXRMckSXoUXoMXJ+At6Gjx7OHlpzReOwA2qV2qF3oUWqaxGiGQZjQiaSDzBXaoRapXNS2JDb0KJgjMFtqkJgqU3+ZIWLITBGYJ/DyYGkPDWKIFlLkJg8Fomra8kOYsNWwIWwXUuErYZr0PP/AH4Q3oMVsC8+iayK1sCVsOf+h5/O/CO9eCeYIzBZapGYNupvJN4xZXMHkwTmDyYG0PDWqIFq2FcweCUxV1eSHMWHLYErYLVsCVsMt6Hn/vwhvQYrYHZtM1kUrYELYc/9Dz+d+ElqzH4a3Bv86aPBv86c9zaprI/wb/OmM15CvPomJ5J0fBv86NOWj7Bh8G/zppMG/wA6ZjRnms9g0WfR0LaoCaobctH2AZqiel+DKmiZyRfozjxqgNyS9bBJTTO6M4t0ZzSaEC3RnElNGEPM1ozi5yfhpNGcWaM4qlwyl0THJEl6FF6DFyfgLeho8ezh46c0XjsANqldqhV6FNqmsz6IZBmXomkg81K7VL7VITUtiQ29CiYIzBbapCYKlN/mSFiyEwRmCcweSNIeGtUQLKXITB4LRNW15IcxYatgQtgupcJWwzXoef8AvwhvQ8tUrmoRapXaoXEm+vQpmCMlk1IzBWpvCFiyEwRmCcweTA2h4a1RAtWwrmDwSmKuryQ5iw5bAlbBbRgSthlvQ8/9+EN6DFbA7NpmsilbAhbDn/oefzvwktWY+wa3Bv8AOmjwb/OnPM2mayaDBv8AOmM15CvPomPknR8G/wA6NOWj7Bh8G/zppMG/zpmNGeaz2DRZ9HQtqgJqhty0fYBmqJ6X4MqaJnJANGcdtUBuSXrYJKaZ3RnFujOaV6BZoziSmi6Hma0Zxc5Pw0mjOLdGcVS4aS6J+SI70B70GTk/AW9DR49kxJ5ac0XjsANqldqhV6FNqmsz6IZBmHomkg81K7VCLVK5qWxIbehRMEZgttUhMFSm/wAkLFkJgjME5g8mBpDw1qiBZS5CYPBaJq2vJDmLGlqldqhV6FNqnO0ui8HQXomsg9qlc1CJgrtBXEh16FMwRmCyYIzBWpsxJCxZCYIzBP4eTA2h4axZAtXcrmDwTmKuryQ5iw5bAlbBbS4SthlfR8/9+EN6DFbA3Npmsipdwhdzn/oYOdJLV59g1uDf500eDf5055l0zWTQYN3hi9eUrz6Jj5J0fBv86NOWj7BiMG7w0mDd4ZnRnms9g0WfR0KaoCaobzEWj7AK1RPS/BlTRM5IBoQO2qA3KL1sElNM7ozi3RnNI9At0IElNGEOM1ozi5yfhpNCBZoQKpcMpd35IkvQHvQZOV8Bb0NHj2TEnlpzRaOwA2qV2qFXoU2qazO+GQZjQiayDzUrtUvtUhMFsSG3oUTBGYLbVITBUps1IWLITBGYJzB5MDSHhrVn/9k="/>
          <p:cNvSpPr>
            <a:spLocks noChangeAspect="1" noChangeArrowheads="1"/>
          </p:cNvSpPr>
          <p:nvPr/>
        </p:nvSpPr>
        <p:spPr bwMode="auto">
          <a:xfrm>
            <a:off x="215900" y="-47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95437"/>
            <a:ext cx="8229600" cy="4525963"/>
          </a:xfrm>
        </p:spPr>
        <p:style>
          <a:lnRef idx="0">
            <a:scrgbClr r="0" g="0" b="0"/>
          </a:lnRef>
          <a:fillRef idx="1003">
            <a:schemeClr val="dk1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marL="0" indent="0">
              <a:buNone/>
            </a:pPr>
            <a:r>
              <a:rPr lang="en-US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Words problems are most likely used to describe </a:t>
            </a:r>
            <a:r>
              <a:rPr lang="en-US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 explain a problem that you had to figure out</a:t>
            </a:r>
          </a:p>
          <a:p>
            <a:pPr marL="0" indent="0">
              <a:buNone/>
            </a:pPr>
            <a:r>
              <a:rPr lang="en-US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problem you did in math </a:t>
            </a:r>
            <a:r>
              <a:rPr lang="en-US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. </a:t>
            </a:r>
            <a:endParaRPr lang="en-US" i="1" dirty="0">
              <a:solidFill>
                <a:srgbClr val="00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itchFamily="2" charset="2"/>
            </a:endParaRPr>
          </a:p>
          <a:p>
            <a:pPr marL="0" indent="0">
              <a:buNone/>
            </a:pPr>
            <a:r>
              <a:rPr lang="en-US" i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when explaining a word problem you use facts </a:t>
            </a:r>
            <a:r>
              <a:rPr lang="en-US" i="1" dirty="0" smtClean="0">
                <a:solidFill>
                  <a:srgbClr val="00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about what you did in your math problem</a:t>
            </a:r>
          </a:p>
          <a:p>
            <a:pPr marL="0" indent="0">
              <a:buNone/>
            </a:pPr>
            <a:r>
              <a:rPr lang="en-US" i="1" dirty="0">
                <a:solidFill>
                  <a:srgbClr val="00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</a:t>
            </a:r>
            <a:r>
              <a:rPr lang="en-US" i="1" dirty="0" smtClean="0">
                <a:solidFill>
                  <a:srgbClr val="00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</a:t>
            </a:r>
            <a:r>
              <a:rPr lang="en-US" i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Thus this is a word problem .</a:t>
            </a:r>
            <a:endParaRPr lang="en-US" i="1" dirty="0">
              <a:solidFill>
                <a:srgbClr val="CC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6" name="Picture 8" descr="http://t2.gstatic.com/images?q=tbn:ANd9GcQeJyd7Hl2pVB9tO5zKRg0TKzCoxp2n9YJEGMDktqx104iKeCBIH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00038"/>
            <a:ext cx="2524125" cy="1147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t2.gstatic.com/images?q=tbn:ANd9GcQeJyd7Hl2pVB9tO5zKRg0TKzCoxp2n9YJEGMDktqx104iKeCBIH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037" y="268265"/>
            <a:ext cx="2679699" cy="1211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://t0.gstatic.com/images?q=tbn:ANd9GcS3Sa2Gny8VhBJIfoP8WJGEJxzbXjgyWMTs2npk_cs8artFTow5dDCFw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149724"/>
            <a:ext cx="2667000" cy="1971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60610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356</TotalTime>
  <Words>475</Words>
  <Application>Microsoft Office PowerPoint</Application>
  <PresentationFormat>On-screen Show (4:3)</PresentationFormat>
  <Paragraphs>51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Fractions ☻</vt:lpstr>
      <vt:lpstr>Table Of Contents</vt:lpstr>
      <vt:lpstr>☺ multiplying and dividing ☺</vt:lpstr>
      <vt:lpstr>Adding and Subtracting</vt:lpstr>
      <vt:lpstr>Common denominators ♥</vt:lpstr>
      <vt:lpstr>Reducing ☺</vt:lpstr>
      <vt:lpstr>Reciprocals</vt:lpstr>
      <vt:lpstr>Mixed Numbers And Improper Fractions</vt:lpstr>
      <vt:lpstr>WORD  PROBLEMS!!!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Fractions ☻</dc:title>
  <dc:creator>Administrator</dc:creator>
  <cp:lastModifiedBy>Administrator</cp:lastModifiedBy>
  <cp:revision>37</cp:revision>
  <dcterms:created xsi:type="dcterms:W3CDTF">2012-10-23T16:24:51Z</dcterms:created>
  <dcterms:modified xsi:type="dcterms:W3CDTF">2012-11-02T17:21:26Z</dcterms:modified>
</cp:coreProperties>
</file>