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02921-C5A5-4261-8EE7-16862FB90727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DA5D2-05E3-4D31-9778-F90605D78A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99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DA5D2-05E3-4D31-9778-F90605D78A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7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0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72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5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1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2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6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45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91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1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ED62-F75B-48D5-8053-843B03D712E6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509A8-B683-45C6-8DCC-061FCC2D5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7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180042\AppData\Local\Microsoft\Windows\Temporary Internet Files\Content.IE5\CLPH34M2\MP900387689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0" y="27904"/>
            <a:ext cx="1248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517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2</a:t>
            </a:r>
            <a:br>
              <a:rPr lang="en-US" dirty="0" smtClean="0"/>
            </a:br>
            <a:r>
              <a:rPr lang="en-US" dirty="0" smtClean="0"/>
              <a:t>Mixed Numbers/Improper </a:t>
            </a:r>
            <a:r>
              <a:rPr lang="en-US" dirty="0"/>
              <a:t>F</a:t>
            </a:r>
            <a:r>
              <a:rPr lang="en-US" dirty="0" smtClean="0"/>
              <a:t>ractions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A mixed number is like a whole number with a fraction after it.</a:t>
                </a:r>
              </a:p>
              <a:p>
                <a:r>
                  <a:rPr lang="en-US" sz="2400" dirty="0" smtClean="0"/>
                  <a:t>For example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would be a mixed number.</a:t>
                </a:r>
              </a:p>
              <a:p>
                <a:r>
                  <a:rPr lang="en-US" sz="2400" dirty="0" smtClean="0"/>
                  <a:t>A improper fraction is a bigger number over a smaller number.</a:t>
                </a:r>
              </a:p>
              <a:p>
                <a:r>
                  <a:rPr lang="en-US" sz="2400" dirty="0" smtClean="0"/>
                  <a:t>For 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280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is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a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improper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fraction</m:t>
                    </m:r>
                    <m:r>
                      <a:rPr lang="en-US" sz="2400" b="0" i="0" smtClean="0">
                        <a:latin typeface="Cambria Math"/>
                      </a:rPr>
                      <m:t>.</m:t>
                    </m:r>
                  </m:oMath>
                </a14:m>
                <a:endParaRPr lang="en-US" sz="2400" b="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078" r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9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Section 3</a:t>
            </a:r>
            <a:br>
              <a:rPr lang="en-US" sz="2400" dirty="0" smtClean="0"/>
            </a:br>
            <a:r>
              <a:rPr lang="en-US" sz="2400" dirty="0" smtClean="0"/>
              <a:t>Reducing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Reducing is when you bring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down to a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smaller 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Number.</a:t>
            </a: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example 3/6 = 1/2</a:t>
            </a:r>
          </a:p>
        </p:txBody>
      </p:sp>
    </p:spTree>
    <p:extLst>
      <p:ext uri="{BB962C8B-B14F-4D97-AF65-F5344CB8AC3E}">
        <p14:creationId xmlns:p14="http://schemas.microsoft.com/office/powerpoint/2010/main" val="3614685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-1" y="0"/>
                <a:ext cx="9144001" cy="7834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Practice problems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Change the following improper fractions to mixed numbers.</a:t>
                </a:r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240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34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90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2400" dirty="0" smtClean="0"/>
                  <a:t> =</a:t>
                </a:r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50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Change the following mixed numbers to improper fractions.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9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:r>
                  <a:rPr lang="en-US" sz="2400" dirty="0" smtClean="0"/>
                  <a:t>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pPr marL="457200" indent="-457200">
                  <a:buAutoNum type="arabicPeriod"/>
                </a:pPr>
                <a:endParaRPr lang="en-US" sz="2400" dirty="0" smtClean="0"/>
              </a:p>
              <a:p>
                <a:pPr marL="457200" indent="-457200">
                  <a:buAutoNum type="arabicPeriod"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0"/>
                <a:ext cx="9144001" cy="7834452"/>
              </a:xfrm>
              <a:prstGeom prst="rect">
                <a:avLst/>
              </a:prstGeom>
              <a:blipFill rotWithShape="1">
                <a:blip r:embed="rId2"/>
                <a:stretch>
                  <a:fillRect l="-1000" t="-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206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8626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Practice problems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Reduce these following fractions.(to lowest form)</a:t>
                </a:r>
              </a:p>
              <a:p>
                <a:r>
                  <a:rPr lang="en-US" sz="2400" dirty="0" smtClean="0"/>
                  <a:t>1.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3.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5.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            Section 4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Common Denominators</a:t>
                </a:r>
              </a:p>
              <a:p>
                <a:r>
                  <a:rPr lang="en-US" sz="2400" dirty="0" smtClean="0"/>
                  <a:t>To find common denominators just look at the denominator of each fraction and see if you can find the lowest number that’s the same that each denominator will go into.</a:t>
                </a:r>
              </a:p>
              <a:p>
                <a:r>
                  <a:rPr lang="en-US" sz="2400" dirty="0" smtClean="0"/>
                  <a:t>For example 1/5 and 1/10 there common denominator is 10 because 5*2= 10 and 1*10=10 so the fractions with common denominators would be 2/10 and 1/10.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8626400"/>
              </a:xfrm>
              <a:prstGeom prst="rect">
                <a:avLst/>
              </a:prstGeom>
              <a:blipFill rotWithShape="1">
                <a:blip r:embed="rId2"/>
                <a:stretch>
                  <a:fillRect l="-1000" t="-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9082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12902"/>
                <a:ext cx="9144000" cy="1201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a:fld id="{65AD5E4F-59C3-4B48-A2A1-E6C42FBF8C02}" type="mathplaceholder">
                      <a:rPr lang="en-US" sz="2400" i="1" smtClean="0">
                        <a:latin typeface="Cambria Math"/>
                      </a:rPr>
                      <a:t>Type equation here.</a:t>
                    </a:fld>
                  </m:oMath>
                </a14:m>
                <a:r>
                  <a:rPr lang="en-US" sz="2400" dirty="0" smtClean="0"/>
                  <a:t>Practice problems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Reduce the following  fractions</a:t>
                </a:r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1.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2.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sz="2400" i="1" smtClean="0">
                        <a:latin typeface="Cambria Math"/>
                      </a:rPr>
                      <m:t>=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3.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2400" dirty="0" smtClean="0"/>
                  <a:t>=</a:t>
                </a:r>
              </a:p>
              <a:p>
                <a:r>
                  <a:rPr lang="en-US" sz="2400" dirty="0" smtClean="0"/>
                  <a:t>4.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400" dirty="0"/>
                  <a:t>5</a:t>
                </a:r>
                <a:r>
                  <a:rPr lang="en-US" sz="2400" dirty="0" smtClean="0"/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sz="2400" b="0" i="0" smtClean="0">
                        <a:latin typeface="Cambria Math"/>
                      </a:rPr>
                      <m:t>=</m:t>
                    </m:r>
                  </m:oMath>
                </a14:m>
                <a:endParaRPr lang="en-US" sz="2400" b="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                                         Section 5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           Reciprocals</a:t>
                </a:r>
              </a:p>
              <a:p>
                <a:r>
                  <a:rPr lang="en-US" sz="2400" dirty="0" smtClean="0"/>
                  <a:t>A reciprocal is one number that their product is 1 so for 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=3 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So then if it is 3 the fraction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2902"/>
                <a:ext cx="9144000" cy="12013866"/>
              </a:xfrm>
              <a:prstGeom prst="rect">
                <a:avLst/>
              </a:prstGeom>
              <a:blipFill rotWithShape="1">
                <a:blip r:embed="rId2"/>
                <a:stretch>
                  <a:fillRect l="-1000" t="-4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894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4800" y="304800"/>
                <a:ext cx="3692999" cy="4412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Find the reciprocals for these fraction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sz="3200" dirty="0" smtClean="0"/>
                  <a:t>1.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3200" dirty="0" smtClean="0"/>
                  <a:t>=</a:t>
                </a:r>
              </a:p>
              <a:p>
                <a:r>
                  <a:rPr lang="en-US" sz="3200" dirty="0" smtClean="0"/>
                  <a:t>2.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3200" dirty="0" smtClean="0"/>
                  <a:t>=</a:t>
                </a:r>
              </a:p>
              <a:p>
                <a:r>
                  <a:rPr lang="en-US" sz="3200" dirty="0" smtClean="0"/>
                  <a:t>3.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3200" dirty="0" smtClean="0"/>
              </a:p>
              <a:p>
                <a:r>
                  <a:rPr lang="en-US" sz="3200" dirty="0" smtClean="0"/>
                  <a:t>4.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3200" b="0" dirty="0" smtClean="0"/>
              </a:p>
              <a:p>
                <a:r>
                  <a:rPr lang="en-US" sz="3200" b="0" dirty="0" smtClean="0"/>
                  <a:t>5.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</a:rPr>
                      <m:t>=</m:t>
                    </m:r>
                  </m:oMath>
                </a14:m>
                <a:endParaRPr lang="en-US" sz="3200" b="0" dirty="0" smtClean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4800"/>
                <a:ext cx="3692999" cy="4412426"/>
              </a:xfrm>
              <a:prstGeom prst="rect">
                <a:avLst/>
              </a:prstGeom>
              <a:blipFill rotWithShape="1">
                <a:blip r:embed="rId2"/>
                <a:stretch>
                  <a:fillRect l="-4125" t="-691" r="-660" b="-1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63214" y="5008079"/>
                <a:ext cx="5809475" cy="1339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	Section 6</a:t>
                </a:r>
              </a:p>
              <a:p>
                <a:r>
                  <a:rPr lang="en-US" dirty="0" smtClean="0"/>
                  <a:t>Adding including mixed numbers</a:t>
                </a:r>
              </a:p>
              <a:p>
                <a:r>
                  <a:rPr lang="en-US" dirty="0" smtClean="0"/>
                  <a:t>To add fractions you have to find common denominators for</a:t>
                </a:r>
              </a:p>
              <a:p>
                <a:r>
                  <a:rPr lang="en-US" dirty="0" smtClean="0"/>
                  <a:t>Example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214" y="5008079"/>
                <a:ext cx="5809475" cy="1339534"/>
              </a:xfrm>
              <a:prstGeom prst="rect">
                <a:avLst/>
              </a:prstGeom>
              <a:blipFill rotWithShape="1">
                <a:blip r:embed="rId3"/>
                <a:stretch>
                  <a:fillRect l="-839" t="-2283" b="-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734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04800" y="304800"/>
                <a:ext cx="8686800" cy="70730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Section 6</a:t>
                </a:r>
              </a:p>
              <a:p>
                <a:r>
                  <a:rPr lang="en-US" dirty="0" smtClean="0"/>
                  <a:t>Add the following </a:t>
                </a:r>
                <a:r>
                  <a:rPr lang="en-US" dirty="0" smtClean="0"/>
                  <a:t>fractions			 Section 7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					subtracting fractions </a:t>
                </a:r>
              </a:p>
              <a:p>
                <a:r>
                  <a:rPr lang="en-US" dirty="0"/>
                  <a:t>	</a:t>
                </a:r>
                <a:r>
                  <a:rPr lang="en-US" dirty="0" smtClean="0"/>
                  <a:t>				To subtract fractions you have to find </a:t>
                </a:r>
              </a:p>
              <a:p>
                <a:r>
                  <a:rPr lang="en-US" dirty="0" smtClean="0"/>
                  <a:t>					common denominators.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sz="2400" dirty="0" smtClean="0"/>
                  <a:t>1</a:t>
                </a:r>
                <a:r>
                  <a:rPr lang="en-US" sz="2400" dirty="0" smtClean="0"/>
                  <a:t>.    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2</a:t>
                </a:r>
                <a:r>
                  <a:rPr lang="en-US" sz="2400" dirty="0" smtClean="0"/>
                  <a:t>.    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dirty="0" smtClean="0">
                    <a:ea typeface="Cambria Math"/>
                  </a:rPr>
                  <a:t>				9.      69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3.</a:t>
                </a:r>
                <a:r>
                  <a:rPr lang="en-US" sz="2400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16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dirty="0" smtClean="0">
                    <a:ea typeface="Cambria Math"/>
                  </a:rPr>
                  <a:t>				10.    68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4.</a:t>
                </a:r>
                <a:r>
                  <a:rPr lang="en-US" sz="2400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/>
              </a:p>
              <a:p>
                <a:r>
                  <a:rPr lang="en-US" sz="2400" dirty="0" smtClean="0"/>
                  <a:t>5.</a:t>
                </a:r>
                <a:r>
                  <a:rPr lang="en-US" sz="2400" dirty="0" smtClean="0"/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>
                  <a:ea typeface="Cambria Math"/>
                </a:endParaRPr>
              </a:p>
              <a:p>
                <a:r>
                  <a:rPr lang="en-US" sz="2400" dirty="0" smtClean="0">
                    <a:ea typeface="Cambria Math"/>
                  </a:rPr>
                  <a:t>6.4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>
                  <a:ea typeface="Cambria Math"/>
                </a:endParaRPr>
              </a:p>
              <a:p>
                <a:r>
                  <a:rPr lang="en-US" sz="2400" dirty="0" smtClean="0">
                    <a:ea typeface="Cambria Math"/>
                  </a:rPr>
                  <a:t>7.3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>
                  <a:ea typeface="Cambria Math"/>
                </a:endParaRPr>
              </a:p>
              <a:p>
                <a:r>
                  <a:rPr lang="en-US" sz="2400" dirty="0" smtClean="0">
                    <a:ea typeface="Cambria Math"/>
                  </a:rPr>
                  <a:t>8.4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>
                  <a:ea typeface="Cambria Math"/>
                </a:endParaRPr>
              </a:p>
              <a:p>
                <a:endParaRPr lang="en-US" sz="2400" dirty="0">
                  <a:ea typeface="Cambria Math"/>
                </a:endParaRPr>
              </a:p>
              <a:p>
                <a:endParaRPr lang="en-US" sz="2400" dirty="0" smtClean="0">
                  <a:ea typeface="Cambria Math"/>
                </a:endParaRPr>
              </a:p>
              <a:p>
                <a:endParaRPr lang="en-US" sz="2400" dirty="0" smtClean="0">
                  <a:ea typeface="Cambria Math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4800"/>
                <a:ext cx="8686800" cy="7073027"/>
              </a:xfrm>
              <a:prstGeom prst="rect">
                <a:avLst/>
              </a:prstGeom>
              <a:blipFill rotWithShape="1">
                <a:blip r:embed="rId2"/>
                <a:stretch>
                  <a:fillRect l="-1053" t="-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581400" y="5715000"/>
            <a:ext cx="457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65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04800" y="304800"/>
                <a:ext cx="8686800" cy="4582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Subtract the following fractions</a:t>
                </a:r>
              </a:p>
              <a:p>
                <a:r>
                  <a:rPr lang="en-US" dirty="0"/>
                  <a:t>	</a:t>
                </a:r>
                <a:r>
                  <a:rPr lang="en-US" dirty="0" smtClean="0"/>
                  <a:t>			</a:t>
                </a:r>
              </a:p>
              <a:p>
                <a:pPr marL="342900" indent="-342900">
                  <a:buAutoNum type="arabicPeriod"/>
                </a:pPr>
                <a:r>
                  <a:rPr lang="en-US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=          </a:t>
                </a:r>
              </a:p>
              <a:p>
                <a:r>
                  <a:rPr lang="en-US" dirty="0" smtClean="0"/>
                  <a:t>2.   2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3.    3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4.    4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dirty="0" smtClean="0">
                  <a:latin typeface="Arial Rounded MT Bold" pitchFamily="34" charset="0"/>
                </a:endParaRPr>
              </a:p>
              <a:p>
                <a:r>
                  <a:rPr lang="en-US" dirty="0" smtClean="0">
                    <a:latin typeface="Arial Rounded MT Bold" pitchFamily="34" charset="0"/>
                  </a:rPr>
                  <a:t>5.   5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dirty="0" smtClean="0">
                  <a:latin typeface="Arial Rounded MT Bold" pitchFamily="34" charset="0"/>
                </a:endParaRPr>
              </a:p>
              <a:p>
                <a:r>
                  <a:rPr lang="en-US" dirty="0" smtClean="0"/>
                  <a:t>6.    6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7.    7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8.    8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9.    9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10.  10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4800"/>
                <a:ext cx="8686800" cy="4582921"/>
              </a:xfrm>
              <a:prstGeom prst="rect">
                <a:avLst/>
              </a:prstGeom>
              <a:blipFill rotWithShape="1">
                <a:blip r:embed="rId2"/>
                <a:stretch>
                  <a:fillRect l="-561" t="-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7338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582341"/>
            <a:ext cx="518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Section 8</a:t>
            </a:r>
          </a:p>
          <a:p>
            <a:r>
              <a:rPr lang="en-US" dirty="0" smtClean="0"/>
              <a:t>Multiplying </a:t>
            </a:r>
            <a:r>
              <a:rPr lang="en-US" dirty="0"/>
              <a:t>fractions</a:t>
            </a:r>
          </a:p>
          <a:p>
            <a:r>
              <a:rPr lang="en-US" dirty="0" smtClean="0"/>
              <a:t>to </a:t>
            </a:r>
            <a:r>
              <a:rPr lang="en-US" dirty="0"/>
              <a:t>multiply fractions just </a:t>
            </a:r>
            <a:r>
              <a:rPr lang="en-US" dirty="0" smtClean="0"/>
              <a:t>multiply </a:t>
            </a:r>
            <a:r>
              <a:rPr lang="en-US" dirty="0"/>
              <a:t>the numerator by the numerator and </a:t>
            </a:r>
            <a:r>
              <a:rPr lang="en-US" dirty="0" smtClean="0"/>
              <a:t>the denominator </a:t>
            </a:r>
            <a:r>
              <a:rPr lang="en-US" dirty="0"/>
              <a:t>by </a:t>
            </a:r>
            <a:r>
              <a:rPr lang="en-US" dirty="0" smtClean="0"/>
              <a:t>the denominator.  Multiply </a:t>
            </a:r>
            <a:r>
              <a:rPr lang="en-US" dirty="0"/>
              <a:t>these fractions.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3528810" y="3184093"/>
                <a:ext cx="4145750" cy="27664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/>
                  <a:t>1.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b="0" i="0" smtClean="0">
                        <a:latin typeface="Cambria Math"/>
                        <a:ea typeface="Cambria Math"/>
                      </a:rPr>
                      <m:t>  </m:t>
                    </m:r>
                  </m:oMath>
                </a14:m>
                <a:r>
                  <a:rPr lang="en-US" sz="2400" dirty="0" smtClean="0"/>
                  <a:t>2</a:t>
                </a:r>
                <a:r>
                  <a:rPr lang="en-US" sz="2400" dirty="0"/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   3.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r>
                  <a:rPr lang="en-US" sz="2400" i="1" dirty="0" smtClean="0">
                    <a:latin typeface="Cambria Math"/>
                    <a:ea typeface="Cambria Math"/>
                  </a:rPr>
                  <a:t>4.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    5.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i="1" dirty="0" smtClean="0">
                    <a:latin typeface="Cambria Math"/>
                    <a:ea typeface="Cambria Math"/>
                  </a:rPr>
                  <a:t>   6.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i="1" dirty="0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i="1" dirty="0" smtClean="0">
                  <a:latin typeface="Cambria Math"/>
                  <a:ea typeface="Cambria Math"/>
                </a:endParaRPr>
              </a:p>
              <a:p>
                <a:r>
                  <a:rPr lang="en-US" sz="2400" i="1" dirty="0" smtClean="0">
                    <a:latin typeface="Cambria Math"/>
                    <a:ea typeface="Cambria Math"/>
                  </a:rPr>
                  <a:t>7.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   8.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sz="2400" b="0" i="1" dirty="0" smtClean="0">
                    <a:latin typeface="Cambria Math"/>
                    <a:ea typeface="Cambria Math"/>
                  </a:rPr>
                  <a:t>=</a:t>
                </a:r>
              </a:p>
              <a:p>
                <a:r>
                  <a:rPr lang="en-US" sz="2400" i="1" dirty="0" smtClean="0">
                    <a:latin typeface="Cambria Math"/>
                    <a:ea typeface="Cambria Math"/>
                  </a:rPr>
                  <a:t>9.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14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  10.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endParaRPr lang="en-US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	</a:t>
                </a:r>
                <a:r>
                  <a:rPr lang="en-US" dirty="0"/>
                  <a:t>	</a:t>
                </a:r>
                <a:endParaRPr lang="en-US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810" y="3184093"/>
                <a:ext cx="4145750" cy="2766463"/>
              </a:xfrm>
              <a:prstGeom prst="rect">
                <a:avLst/>
              </a:prstGeom>
              <a:blipFill rotWithShape="1">
                <a:blip r:embed="rId2"/>
                <a:stretch>
                  <a:fillRect l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7445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838200" y="228600"/>
                <a:ext cx="5807103" cy="507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Section 9</a:t>
                </a:r>
              </a:p>
              <a:p>
                <a:r>
                  <a:rPr lang="en-US" sz="2400" dirty="0" smtClean="0"/>
                  <a:t>Dividing fractions</a:t>
                </a:r>
              </a:p>
              <a:p>
                <a:r>
                  <a:rPr lang="en-US" sz="2400" dirty="0" smtClean="0"/>
                  <a:t>To divide a fraction you have to</a:t>
                </a:r>
              </a:p>
              <a:p>
                <a:r>
                  <a:rPr lang="en-US" sz="2400" dirty="0" smtClean="0"/>
                  <a:t>Flip the number up side down so it would be </a:t>
                </a:r>
              </a:p>
              <a:p>
                <a:r>
                  <a:rPr lang="en-US" sz="2400" dirty="0" smtClean="0"/>
                  <a:t>1/3 would be 3/1 </a:t>
                </a:r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Solve these problems</a:t>
                </a:r>
              </a:p>
              <a:p>
                <a:pPr marL="342900" indent="-342900">
                  <a:buAutoNum type="arabicPeriod"/>
                </a:pPr>
                <a:r>
                  <a:rPr lang="en-US" sz="2400" dirty="0" smtClean="0"/>
                  <a:t>3/5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       2. 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.7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    3.   3/5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b="0" dirty="0" smtClean="0">
                  <a:ea typeface="Cambria Math"/>
                </a:endParaRPr>
              </a:p>
              <a:p>
                <a:pPr marL="342900" indent="-342900">
                  <a:buAutoNum type="arabicPeriod" startAt="4"/>
                </a:pPr>
                <a:r>
                  <a:rPr lang="en-US" sz="2400" dirty="0" smtClean="0"/>
                  <a:t>4/6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      5. 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     6. 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en-US" sz="2400" b="0" dirty="0" smtClean="0">
                  <a:ea typeface="Cambria Math"/>
                </a:endParaRPr>
              </a:p>
              <a:p>
                <a:pPr marL="342900" indent="-342900">
                  <a:buAutoNum type="arabicPeriod" startAt="7"/>
                </a:pPr>
                <a:r>
                  <a:rPr lang="en-US" sz="2400" dirty="0" smtClean="0"/>
                  <a:t>6/7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       8.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       9.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÷5/6=</m:t>
                    </m:r>
                  </m:oMath>
                </a14:m>
                <a:endParaRPr lang="en-US" sz="2400" b="0" dirty="0" smtClean="0">
                  <a:ea typeface="Cambria Math"/>
                </a:endParaRPr>
              </a:p>
              <a:p>
                <a:r>
                  <a:rPr lang="en-US" sz="2400" dirty="0" smtClean="0"/>
                  <a:t>10.  4/6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endParaRPr lang="en-US" sz="2400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28600"/>
                <a:ext cx="5807103" cy="5074210"/>
              </a:xfrm>
              <a:prstGeom prst="rect">
                <a:avLst/>
              </a:prstGeom>
              <a:blipFill rotWithShape="1">
                <a:blip r:embed="rId2"/>
                <a:stretch>
                  <a:fillRect l="-1681" t="-962" r="-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452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Lauren </a:t>
            </a:r>
            <a:r>
              <a:rPr lang="en-US" dirty="0" err="1" smtClean="0"/>
              <a:t>Saiers</a:t>
            </a:r>
            <a:r>
              <a:rPr lang="en-US" dirty="0"/>
              <a:t> </a:t>
            </a:r>
            <a:r>
              <a:rPr lang="en-US" dirty="0" smtClean="0"/>
              <a:t>and Owen </a:t>
            </a:r>
            <a:r>
              <a:rPr lang="en-US" dirty="0" err="1" smtClean="0"/>
              <a:t>Sampsell</a:t>
            </a:r>
            <a:endParaRPr lang="en-US" dirty="0"/>
          </a:p>
        </p:txBody>
      </p:sp>
      <p:pic>
        <p:nvPicPr>
          <p:cNvPr id="1026" name="Picture 2" descr="C:\Users\180042\AppData\Local\Microsoft\Windows\Temporary Internet Files\Content.IE5\T1AM1M73\MC900237185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69" y="102737"/>
            <a:ext cx="7889663" cy="674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91000" y="7681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202" y="6437420"/>
            <a:ext cx="1818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Lauren </a:t>
            </a:r>
            <a:r>
              <a:rPr lang="en-US" dirty="0" err="1" smtClean="0"/>
              <a:t>Saiers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08290" y="6474864"/>
            <a:ext cx="203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Owen </a:t>
            </a:r>
            <a:r>
              <a:rPr lang="en-US" dirty="0" err="1" smtClean="0"/>
              <a:t>Samsell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78545" y="64374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7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 guide for odd numbered </a:t>
            </a:r>
            <a:br>
              <a:rPr lang="en-US" dirty="0" smtClean="0"/>
            </a:br>
            <a:r>
              <a:rPr lang="en-US" dirty="0" smtClean="0"/>
              <a:t>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Section 9 #1- 1.6  2-28/30   3-15/30</a:t>
            </a:r>
            <a:r>
              <a:rPr lang="en-US" dirty="0"/>
              <a:t> </a:t>
            </a:r>
            <a:r>
              <a:rPr lang="en-US" dirty="0" smtClean="0"/>
              <a:t>  5-6/14  </a:t>
            </a:r>
          </a:p>
          <a:p>
            <a:r>
              <a:rPr lang="en-US" dirty="0" smtClean="0"/>
              <a:t>7- 1  2/28     9 -35/48  </a:t>
            </a:r>
          </a:p>
          <a:p>
            <a:r>
              <a:rPr lang="en-US" dirty="0" smtClean="0"/>
              <a:t>Section 8  #1-  12/48   3-15/30  5-15/30  </a:t>
            </a:r>
          </a:p>
          <a:p>
            <a:r>
              <a:rPr lang="en-US" dirty="0" smtClean="0"/>
              <a:t>7- 30/32  9-35/112</a:t>
            </a:r>
          </a:p>
          <a:p>
            <a:r>
              <a:rPr lang="en-US" dirty="0" smtClean="0"/>
              <a:t>Section 7 #1-11/15   3-2  14/15  5-  4  7/8</a:t>
            </a:r>
          </a:p>
          <a:p>
            <a:r>
              <a:rPr lang="en-US" dirty="0" smtClean="0"/>
              <a:t>7-   6  5/12    9-  8  13/15</a:t>
            </a:r>
          </a:p>
          <a:p>
            <a:r>
              <a:rPr lang="en-US" dirty="0" smtClean="0"/>
              <a:t>Section 6 #1-  2   7/12  3-  1  13/16  5-   5 ½</a:t>
            </a:r>
          </a:p>
          <a:p>
            <a:r>
              <a:rPr lang="en-US" dirty="0" smtClean="0"/>
              <a:t>7-  3  14/15   9- 70  1/3</a:t>
            </a:r>
          </a:p>
          <a:p>
            <a:r>
              <a:rPr lang="en-US" dirty="0" smtClean="0"/>
              <a:t>Section 5#1-6 3-4  5-9</a:t>
            </a:r>
          </a:p>
          <a:p>
            <a:r>
              <a:rPr lang="en-US" dirty="0" smtClean="0"/>
              <a:t>Section 4#1-2/3  3-1/2  5-2/5</a:t>
            </a:r>
          </a:p>
          <a:p>
            <a:r>
              <a:rPr lang="en-US" dirty="0" smtClean="0"/>
              <a:t>Section 2/3#1-4  2/8   3-3  1/3   5-12   set 2#1-5/2  3-  46/5</a:t>
            </a:r>
          </a:p>
          <a:p>
            <a:r>
              <a:rPr lang="en-US" dirty="0" smtClean="0"/>
              <a:t>5-43/6  </a:t>
            </a:r>
          </a:p>
          <a:p>
            <a:r>
              <a:rPr lang="en-US" smtClean="0"/>
              <a:t>Section 1#1-7  3-13/20  set 3 #1-12/20  set 5 #1-34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5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Section 1-Numerators and Denominators page 1</a:t>
            </a:r>
          </a:p>
          <a:p>
            <a:r>
              <a:rPr lang="en-US" dirty="0" smtClean="0"/>
              <a:t>Section 2- Mixed Numbers/Improper Fractions page 11</a:t>
            </a:r>
            <a:endParaRPr lang="en-US" dirty="0"/>
          </a:p>
          <a:p>
            <a:r>
              <a:rPr lang="en-US" dirty="0" smtClean="0"/>
              <a:t>Section 3- Reducing page 21</a:t>
            </a:r>
          </a:p>
          <a:p>
            <a:r>
              <a:rPr lang="en-US" dirty="0" smtClean="0"/>
              <a:t>Section 4- Common Denominators page 31</a:t>
            </a:r>
            <a:endParaRPr lang="en-US" dirty="0"/>
          </a:p>
          <a:p>
            <a:r>
              <a:rPr lang="en-US" dirty="0" smtClean="0"/>
              <a:t>Section 5- Reciprocals page 41</a:t>
            </a:r>
          </a:p>
          <a:p>
            <a:r>
              <a:rPr lang="en-US" dirty="0" smtClean="0"/>
              <a:t>Section 6- Adding Fractions page 51</a:t>
            </a:r>
            <a:endParaRPr lang="en-US" dirty="0"/>
          </a:p>
          <a:p>
            <a:r>
              <a:rPr lang="en-US" dirty="0" smtClean="0"/>
              <a:t>Section 7- Subtracting Fractions page 61</a:t>
            </a:r>
          </a:p>
          <a:p>
            <a:r>
              <a:rPr lang="en-US" dirty="0" smtClean="0"/>
              <a:t>Section 8- Multiplying Fractions page 71</a:t>
            </a:r>
          </a:p>
          <a:p>
            <a:r>
              <a:rPr lang="en-US" dirty="0" smtClean="0"/>
              <a:t>Section 9- Dividing fractions page 81</a:t>
            </a:r>
          </a:p>
          <a:p>
            <a:r>
              <a:rPr lang="en-US" dirty="0" smtClean="0"/>
              <a:t>Section 10- Word Problems</a:t>
            </a:r>
          </a:p>
          <a:p>
            <a:r>
              <a:rPr lang="en-US" dirty="0" smtClean="0"/>
              <a:t>Problem guide page 91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C:\Users\180042\AppData\Local\Microsoft\Windows\Temporary Internet Files\Content.IE5\7AMZUVMX\MC90043942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80042\AppData\Local\Microsoft\Windows\Temporary Internet Files\Content.IE5\7AMZUVMX\MC90043942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334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80042\AppData\Local\Microsoft\Windows\Temporary Internet Files\Content.IE5\7AMZUVMX\MC90043942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80042\AppData\Local\Microsoft\Windows\Temporary Internet Files\Content.IE5\LKZOSBDC\MC9004390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1096"/>
            <a:ext cx="1613315" cy="116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180042\AppData\Local\Microsoft\Windows\Temporary Internet Files\Content.IE5\VL6FG0UZ\MP90038768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712063"/>
            <a:ext cx="3505200" cy="217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180042\AppData\Local\Microsoft\Windows\Temporary Internet Files\Content.IE5\CLPH34M2\MP90038769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0"/>
            <a:ext cx="2743200" cy="244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6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41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1</a:t>
            </a:r>
            <a:br>
              <a:rPr lang="en-US" dirty="0" smtClean="0"/>
            </a:br>
            <a:r>
              <a:rPr lang="en-US" dirty="0" smtClean="0"/>
              <a:t>Numerators and Denominators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20</m:t>
                        </m:r>
                      </m:den>
                    </m:f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</m:den>
                    </m:f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𝑛𝑢𝑚𝑒𝑟𝑎𝑡𝑜𝑟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𝑑𝑒𝑛𝑜𝑚𝑖𝑛𝑎𝑡𝑜𝑟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Numerator is always the top number.</a:t>
                </a:r>
              </a:p>
              <a:p>
                <a:r>
                  <a:rPr lang="en-US" dirty="0" smtClean="0"/>
                  <a:t>Denominator is always the bottom number.</a:t>
                </a:r>
              </a:p>
              <a:p>
                <a:r>
                  <a:rPr lang="en-US" dirty="0" smtClean="0"/>
                  <a:t>For ex… 7 is the numerator and 8 is the denominator so the fraction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or </a:t>
                </a:r>
                <a:r>
                  <a:rPr lang="en-US" dirty="0"/>
                  <a:t>7</a:t>
                </a:r>
                <a:r>
                  <a:rPr lang="en-US" dirty="0" smtClean="0"/>
                  <a:t> out of 8</a:t>
                </a:r>
              </a:p>
              <a:p>
                <a:r>
                  <a:rPr lang="en-US" dirty="0" smtClean="0"/>
                  <a:t>The numerator is always on top because it is the number OUT OF the other  number or the denominator.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r="-1185" b="-2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43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565" y="19878"/>
            <a:ext cx="3008313" cy="5897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Problem 1.1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5111750" cy="5853113"/>
          </a:xfrm>
        </p:spPr>
        <p:txBody>
          <a:bodyPr/>
          <a:lstStyle/>
          <a:p>
            <a:r>
              <a:rPr lang="en-US" dirty="0" smtClean="0"/>
              <a:t>Becky had 7 cookies out of 20 cookies. Jillian had the rest.</a:t>
            </a:r>
          </a:p>
          <a:p>
            <a:r>
              <a:rPr lang="en-US" dirty="0" smtClean="0"/>
              <a:t>A1.What is the numerator</a:t>
            </a:r>
          </a:p>
          <a:p>
            <a:r>
              <a:rPr lang="en-US" dirty="0" smtClean="0"/>
              <a:t>A2.What is the denominator?</a:t>
            </a:r>
          </a:p>
          <a:p>
            <a:r>
              <a:rPr lang="en-US" dirty="0" smtClean="0"/>
              <a:t>A3.What fraction of the cookies did Jillian have if Becky had 7 out of the whole 20 cookies?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2166937"/>
            <a:ext cx="4419600" cy="469106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Show your work  here! Circle your answers! </a:t>
            </a:r>
            <a:r>
              <a:rPr lang="en-US" sz="2400" dirty="0"/>
              <a:t>L</a:t>
            </a:r>
            <a:r>
              <a:rPr lang="en-US" sz="2400" dirty="0" smtClean="0"/>
              <a:t>abel your answer with what question it goes to!</a:t>
            </a:r>
          </a:p>
        </p:txBody>
      </p:sp>
      <p:pic>
        <p:nvPicPr>
          <p:cNvPr id="4099" name="Picture 3" descr="C:\Users\180042\AppData\Local\Microsoft\Windows\Temporary Internet Files\Content.IE5\7AMZUVMX\MP90043103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"/>
            <a:ext cx="4114800" cy="21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637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08313" cy="457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Problem 1.2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0" y="2166937"/>
            <a:ext cx="3892639" cy="469106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/>
              <a:t>Show your work! Circle your answers! Label each answer with what question it goes to!</a:t>
            </a:r>
            <a:endParaRPr lang="en-US" sz="2400" dirty="0"/>
          </a:p>
        </p:txBody>
      </p:sp>
      <p:pic>
        <p:nvPicPr>
          <p:cNvPr id="5123" name="Picture 3" descr="C:\Users\180042\AppData\Local\Microsoft\Windows\Temporary Internet Files\Content.IE5\7AMZUVMX\MC9002329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"/>
            <a:ext cx="1122630" cy="185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80042\AppData\Local\Microsoft\Windows\Temporary Internet Files\Content.IE5\7AMZUVMX\MC90023290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399"/>
            <a:ext cx="1122630" cy="185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" y="2209800"/>
            <a:ext cx="5257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Jimmy and Johnny shared a whole pizza which is 8 </a:t>
            </a:r>
          </a:p>
          <a:p>
            <a:r>
              <a:rPr lang="en-US" sz="2000" dirty="0" smtClean="0"/>
              <a:t>slices. </a:t>
            </a:r>
            <a:endParaRPr lang="en-US" sz="2000" dirty="0"/>
          </a:p>
          <a:p>
            <a:r>
              <a:rPr lang="en-US" sz="2000" dirty="0" smtClean="0"/>
              <a:t>A1. What fraction of the slices will Jimmy get? Circle</a:t>
            </a:r>
          </a:p>
          <a:p>
            <a:r>
              <a:rPr lang="en-US" sz="2000" dirty="0" smtClean="0"/>
              <a:t>the numerator.</a:t>
            </a:r>
          </a:p>
          <a:p>
            <a:r>
              <a:rPr lang="en-US" sz="2000" dirty="0" smtClean="0"/>
              <a:t>A2. What fraction of the slices will Johnny get? Put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 box around the denominator.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078963" y="33528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5125" name="Picture 5" descr="C:\Users\180042\AppData\Local\Microsoft\Windows\Temporary Internet Files\Content.IE5\LKZOSBDC\MP90042222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229" y="72037"/>
            <a:ext cx="1676399" cy="193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66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465" y="381000"/>
            <a:ext cx="3008313" cy="83820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Problem 1.3</a:t>
            </a:r>
            <a:br>
              <a:rPr lang="en-US" sz="27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65513" cy="5422900"/>
          </a:xfrm>
        </p:spPr>
        <p:txBody>
          <a:bodyPr/>
          <a:lstStyle/>
          <a:p>
            <a:r>
              <a:rPr lang="en-US" sz="2400" dirty="0" smtClean="0"/>
              <a:t>Sarah and Jimmy shared pie slices.</a:t>
            </a:r>
          </a:p>
          <a:p>
            <a:r>
              <a:rPr lang="en-US" sz="2400" dirty="0" smtClean="0"/>
              <a:t>There are 10 slices per pie.</a:t>
            </a:r>
          </a:p>
          <a:p>
            <a:r>
              <a:rPr lang="en-US" sz="2400" dirty="0" smtClean="0"/>
              <a:t>There are 2 pies.</a:t>
            </a:r>
          </a:p>
          <a:p>
            <a:r>
              <a:rPr lang="en-US" sz="2400" dirty="0" smtClean="0"/>
              <a:t>A1.Sarah got 8 slices. What fraction of all the slices did Jimmy get?</a:t>
            </a:r>
          </a:p>
          <a:p>
            <a:r>
              <a:rPr lang="en-US" sz="2400" dirty="0" smtClean="0"/>
              <a:t>A2. What fraction did Sarah get if she had 8 out of the whole 20 slices?</a:t>
            </a:r>
            <a:endParaRPr lang="en-US" sz="2400" dirty="0"/>
          </a:p>
          <a:p>
            <a:endParaRPr lang="en-US" i="1" dirty="0" smtClean="0"/>
          </a:p>
        </p:txBody>
      </p:sp>
      <p:pic>
        <p:nvPicPr>
          <p:cNvPr id="1026" name="Picture 2" descr="C:\Users\180042\AppData\Local\Microsoft\Windows\Temporary Internet Files\Content.IE5\VL6FG0UZ\MP900423784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3952"/>
            <a:ext cx="5562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05200" y="3118765"/>
            <a:ext cx="5638800" cy="3693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Show your work! Circle your answers! Label each answer with what question it goes to!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49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490" y="0"/>
            <a:ext cx="3008313" cy="41275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Problem 1.4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2209800"/>
            <a:ext cx="5105400" cy="4664299"/>
          </a:xfrm>
        </p:spPr>
        <p:txBody>
          <a:bodyPr/>
          <a:lstStyle/>
          <a:p>
            <a:r>
              <a:rPr lang="en-US" dirty="0" smtClean="0"/>
              <a:t>Show all your work! Circle your answers! Label each answer with the question it goes to!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981200"/>
            <a:ext cx="3810000" cy="4876800"/>
          </a:xfrm>
        </p:spPr>
        <p:txBody>
          <a:bodyPr/>
          <a:lstStyle/>
          <a:p>
            <a:r>
              <a:rPr lang="en-US" sz="2400" dirty="0" smtClean="0"/>
              <a:t>3 friends share 150 cherries. Susie had 50, Jerry had 50, and Jack had 50.</a:t>
            </a:r>
          </a:p>
          <a:p>
            <a:r>
              <a:rPr lang="en-US" sz="2400" dirty="0" smtClean="0"/>
              <a:t>A1. What fraction of the cherries did each friend get ? Circle the numerators. Put a square around the denominators.</a:t>
            </a:r>
          </a:p>
          <a:p>
            <a:r>
              <a:rPr lang="en-US" sz="2400" dirty="0" smtClean="0"/>
              <a:t>A2.What did you do to get each fraction that you got in question A1. ?</a:t>
            </a:r>
          </a:p>
          <a:p>
            <a:endParaRPr lang="en-US" dirty="0"/>
          </a:p>
        </p:txBody>
      </p:sp>
      <p:pic>
        <p:nvPicPr>
          <p:cNvPr id="2050" name="Picture 2" descr="C:\Users\180042\AppData\Local\Microsoft\Windows\Temporary Internet Files\Content.IE5\VL6FG0UZ\MP90028993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504" y="0"/>
            <a:ext cx="2444496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80042\AppData\Local\Microsoft\Windows\Temporary Internet Files\Content.IE5\CLPH34M2\MC9004105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0732"/>
            <a:ext cx="2604022" cy="220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74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275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Problem 1.5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14600"/>
            <a:ext cx="5111750" cy="3611563"/>
          </a:xfrm>
        </p:spPr>
        <p:txBody>
          <a:bodyPr/>
          <a:lstStyle/>
          <a:p>
            <a:r>
              <a:rPr lang="en-US" dirty="0" smtClean="0"/>
              <a:t>Show your work! Circle your answers! Label each answer with the question it goes to!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green race car went 20 miles and if the blue race care went 15 miles what would the fraction be in simplest form.</a:t>
            </a:r>
            <a:endParaRPr lang="en-US" sz="3200" dirty="0"/>
          </a:p>
        </p:txBody>
      </p:sp>
      <p:pic>
        <p:nvPicPr>
          <p:cNvPr id="3074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0"/>
            <a:ext cx="1830629" cy="11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80042\AppData\Local\Microsoft\Windows\Temporary Internet Files\Content.IE5\VL6FG0UZ\MC90019183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-84888"/>
            <a:ext cx="3124200" cy="246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366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1189</Words>
  <Application>Microsoft Office PowerPoint</Application>
  <PresentationFormat>On-screen Show (4:3)</PresentationFormat>
  <Paragraphs>202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Fractions</vt:lpstr>
      <vt:lpstr>Table  of contents</vt:lpstr>
      <vt:lpstr>Section 1 Numerators and Denominators</vt:lpstr>
      <vt:lpstr>Problem 1.1</vt:lpstr>
      <vt:lpstr>Problem 1.2</vt:lpstr>
      <vt:lpstr>Problem 1.3   </vt:lpstr>
      <vt:lpstr>Problem 1.4</vt:lpstr>
      <vt:lpstr>Problem 1.5</vt:lpstr>
      <vt:lpstr>section 2 Mixed Numbers/Improper Fractions</vt:lpstr>
      <vt:lpstr>Section 3 Reducing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Answer guide for odd numbered  Questions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</dc:title>
  <dc:creator>Administrator</dc:creator>
  <cp:lastModifiedBy>Administrator</cp:lastModifiedBy>
  <cp:revision>35</cp:revision>
  <dcterms:created xsi:type="dcterms:W3CDTF">2012-10-23T12:51:31Z</dcterms:created>
  <dcterms:modified xsi:type="dcterms:W3CDTF">2012-11-02T13:17:17Z</dcterms:modified>
</cp:coreProperties>
</file>