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63" r:id="rId4"/>
    <p:sldId id="258" r:id="rId5"/>
    <p:sldId id="259" r:id="rId6"/>
    <p:sldId id="260"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924" autoAdjust="0"/>
  </p:normalViewPr>
  <p:slideViewPr>
    <p:cSldViewPr>
      <p:cViewPr varScale="1">
        <p:scale>
          <a:sx n="71" d="100"/>
          <a:sy n="71" d="100"/>
        </p:scale>
        <p:origin x="-113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E2B6D5-B20F-4CAB-987E-DB7C78717015}" type="datetimeFigureOut">
              <a:rPr lang="en-US" smtClean="0"/>
              <a:t>11/6/2012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5176AB-DEB0-4945-939A-A84519315947}" type="slidenum">
              <a:rPr lang="en-US" smtClean="0"/>
              <a:t>‹#›</a:t>
            </a:fld>
            <a:endParaRPr lang="en-US"/>
          </a:p>
        </p:txBody>
      </p:sp>
    </p:spTree>
    <p:extLst>
      <p:ext uri="{BB962C8B-B14F-4D97-AF65-F5344CB8AC3E}">
        <p14:creationId xmlns:p14="http://schemas.microsoft.com/office/powerpoint/2010/main" val="3639724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2493DDEA-9F90-419A-8F80-9158CD911327}" type="datetimeFigureOut">
              <a:rPr lang="en-US" smtClean="0"/>
              <a:t>11/6/2012</a:t>
            </a:fld>
            <a:endParaRPr lang="en-US" dirty="0"/>
          </a:p>
        </p:txBody>
      </p:sp>
      <p:sp>
        <p:nvSpPr>
          <p:cNvPr id="17" name="Slide Number Placeholder 16"/>
          <p:cNvSpPr>
            <a:spLocks noGrp="1"/>
          </p:cNvSpPr>
          <p:nvPr>
            <p:ph type="sldNum" sz="quarter" idx="11"/>
          </p:nvPr>
        </p:nvSpPr>
        <p:spPr/>
        <p:txBody>
          <a:bodyPr/>
          <a:lstStyle/>
          <a:p>
            <a:fld id="{3CAF42C8-6E52-45A5-B8A1-4AC450AD21B3}" type="slidenum">
              <a:rPr lang="en-US" smtClean="0"/>
              <a:t>‹#›</a:t>
            </a:fld>
            <a:endParaRPr lang="en-US" dirty="0"/>
          </a:p>
        </p:txBody>
      </p:sp>
      <p:sp>
        <p:nvSpPr>
          <p:cNvPr id="19" name="Footer Placeholder 18"/>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93DDEA-9F90-419A-8F80-9158CD911327}" type="datetimeFigureOut">
              <a:rPr lang="en-US" smtClean="0"/>
              <a:t>11/6/2012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AF42C8-6E52-45A5-B8A1-4AC450AD21B3}"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93DDEA-9F90-419A-8F80-9158CD911327}" type="datetimeFigureOut">
              <a:rPr lang="en-US" smtClean="0"/>
              <a:t>11/6/2012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AF42C8-6E52-45A5-B8A1-4AC450AD21B3}" type="slidenum">
              <a:rPr lang="en-US" smtClean="0"/>
              <a:t>‹#›</a:t>
            </a:fld>
            <a:endParaRPr lang="en-US" dirty="0"/>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2493DDEA-9F90-419A-8F80-9158CD911327}" type="datetimeFigureOut">
              <a:rPr lang="en-US" smtClean="0"/>
              <a:t>11/6/2012</a:t>
            </a:fld>
            <a:endParaRPr lang="en-US" dirty="0"/>
          </a:p>
        </p:txBody>
      </p:sp>
      <p:sp>
        <p:nvSpPr>
          <p:cNvPr id="12" name="Slide Number Placeholder 11"/>
          <p:cNvSpPr>
            <a:spLocks noGrp="1"/>
          </p:cNvSpPr>
          <p:nvPr>
            <p:ph type="sldNum" sz="quarter" idx="15"/>
          </p:nvPr>
        </p:nvSpPr>
        <p:spPr/>
        <p:txBody>
          <a:bodyPr/>
          <a:lstStyle/>
          <a:p>
            <a:fld id="{3CAF42C8-6E52-45A5-B8A1-4AC450AD21B3}" type="slidenum">
              <a:rPr lang="en-US" smtClean="0"/>
              <a:t>‹#›</a:t>
            </a:fld>
            <a:endParaRPr lang="en-US" dirty="0"/>
          </a:p>
        </p:txBody>
      </p:sp>
      <p:sp>
        <p:nvSpPr>
          <p:cNvPr id="13" name="Footer Placeholder 12"/>
          <p:cNvSpPr>
            <a:spLocks noGrp="1"/>
          </p:cNvSpPr>
          <p:nvPr>
            <p:ph type="ftr" sz="quarter" idx="16"/>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2493DDEA-9F90-419A-8F80-9158CD911327}" type="datetimeFigureOut">
              <a:rPr lang="en-US" smtClean="0"/>
              <a:t>11/6/2012</a:t>
            </a:fld>
            <a:endParaRPr lang="en-US" dirty="0"/>
          </a:p>
        </p:txBody>
      </p:sp>
      <p:sp>
        <p:nvSpPr>
          <p:cNvPr id="14" name="Slide Number Placeholder 13"/>
          <p:cNvSpPr>
            <a:spLocks noGrp="1"/>
          </p:cNvSpPr>
          <p:nvPr>
            <p:ph type="sldNum" sz="quarter" idx="11"/>
          </p:nvPr>
        </p:nvSpPr>
        <p:spPr/>
        <p:txBody>
          <a:bodyPr/>
          <a:lstStyle/>
          <a:p>
            <a:fld id="{3CAF42C8-6E52-45A5-B8A1-4AC450AD21B3}" type="slidenum">
              <a:rPr lang="en-US" smtClean="0"/>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2493DDEA-9F90-419A-8F80-9158CD911327}" type="datetimeFigureOut">
              <a:rPr lang="en-US" smtClean="0"/>
              <a:t>11/6/2012</a:t>
            </a:fld>
            <a:endParaRPr lang="en-US" dirty="0"/>
          </a:p>
        </p:txBody>
      </p:sp>
      <p:sp>
        <p:nvSpPr>
          <p:cNvPr id="12" name="Slide Number Placeholder 11"/>
          <p:cNvSpPr>
            <a:spLocks noGrp="1"/>
          </p:cNvSpPr>
          <p:nvPr>
            <p:ph type="sldNum" sz="quarter" idx="16"/>
          </p:nvPr>
        </p:nvSpPr>
        <p:spPr/>
        <p:txBody>
          <a:bodyPr/>
          <a:lstStyle/>
          <a:p>
            <a:fld id="{3CAF42C8-6E52-45A5-B8A1-4AC450AD21B3}" type="slidenum">
              <a:rPr lang="en-US" smtClean="0"/>
              <a:t>‹#›</a:t>
            </a:fld>
            <a:endParaRPr lang="en-US" dirty="0"/>
          </a:p>
        </p:txBody>
      </p:sp>
      <p:sp>
        <p:nvSpPr>
          <p:cNvPr id="13" name="Footer Placeholder 12"/>
          <p:cNvSpPr>
            <a:spLocks noGrp="1"/>
          </p:cNvSpPr>
          <p:nvPr>
            <p:ph type="ftr" sz="quarter" idx="17"/>
          </p:nvPr>
        </p:nvSpPr>
        <p:spPr/>
        <p:txBody>
          <a:bodyPr/>
          <a:lstStyle/>
          <a:p>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2493DDEA-9F90-419A-8F80-9158CD911327}" type="datetimeFigureOut">
              <a:rPr lang="en-US" smtClean="0"/>
              <a:t>11/6/2012</a:t>
            </a:fld>
            <a:endParaRPr lang="en-US" dirty="0"/>
          </a:p>
        </p:txBody>
      </p:sp>
      <p:sp>
        <p:nvSpPr>
          <p:cNvPr id="12" name="Slide Number Placeholder 11"/>
          <p:cNvSpPr>
            <a:spLocks noGrp="1"/>
          </p:cNvSpPr>
          <p:nvPr>
            <p:ph type="sldNum" sz="quarter" idx="17"/>
          </p:nvPr>
        </p:nvSpPr>
        <p:spPr/>
        <p:txBody>
          <a:bodyPr/>
          <a:lstStyle/>
          <a:p>
            <a:fld id="{3CAF42C8-6E52-45A5-B8A1-4AC450AD21B3}" type="slidenum">
              <a:rPr lang="en-US" smtClean="0"/>
              <a:t>‹#›</a:t>
            </a:fld>
            <a:endParaRPr lang="en-US" dirty="0"/>
          </a:p>
        </p:txBody>
      </p:sp>
      <p:sp>
        <p:nvSpPr>
          <p:cNvPr id="13" name="Footer Placeholder 12"/>
          <p:cNvSpPr>
            <a:spLocks noGrp="1"/>
          </p:cNvSpPr>
          <p:nvPr>
            <p:ph type="ftr" sz="quarter" idx="18"/>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2493DDEA-9F90-419A-8F80-9158CD911327}" type="datetimeFigureOut">
              <a:rPr lang="en-US" smtClean="0"/>
              <a:t>11/6/2012</a:t>
            </a:fld>
            <a:endParaRPr lang="en-US" dirty="0"/>
          </a:p>
        </p:txBody>
      </p:sp>
      <p:sp>
        <p:nvSpPr>
          <p:cNvPr id="16" name="Slide Number Placeholder 15"/>
          <p:cNvSpPr>
            <a:spLocks noGrp="1"/>
          </p:cNvSpPr>
          <p:nvPr>
            <p:ph type="sldNum" sz="quarter" idx="11"/>
          </p:nvPr>
        </p:nvSpPr>
        <p:spPr/>
        <p:txBody>
          <a:bodyPr/>
          <a:lstStyle/>
          <a:p>
            <a:fld id="{3CAF42C8-6E52-45A5-B8A1-4AC450AD21B3}" type="slidenum">
              <a:rPr lang="en-US" smtClean="0"/>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2493DDEA-9F90-419A-8F80-9158CD911327}" type="datetimeFigureOut">
              <a:rPr lang="en-US" smtClean="0"/>
              <a:t>11/6/2012</a:t>
            </a:fld>
            <a:endParaRPr lang="en-US" dirty="0"/>
          </a:p>
        </p:txBody>
      </p:sp>
      <p:sp>
        <p:nvSpPr>
          <p:cNvPr id="8" name="Slide Number Placeholder 7"/>
          <p:cNvSpPr>
            <a:spLocks noGrp="1"/>
          </p:cNvSpPr>
          <p:nvPr>
            <p:ph type="sldNum" sz="quarter" idx="11"/>
          </p:nvPr>
        </p:nvSpPr>
        <p:spPr/>
        <p:txBody>
          <a:bodyPr/>
          <a:lstStyle/>
          <a:p>
            <a:fld id="{3CAF42C8-6E52-45A5-B8A1-4AC450AD21B3}" type="slidenum">
              <a:rPr lang="en-US" smtClean="0"/>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2493DDEA-9F90-419A-8F80-9158CD911327}" type="datetimeFigureOut">
              <a:rPr lang="en-US" smtClean="0"/>
              <a:t>11/6/2012</a:t>
            </a:fld>
            <a:endParaRPr lang="en-US" dirty="0"/>
          </a:p>
        </p:txBody>
      </p:sp>
      <p:sp>
        <p:nvSpPr>
          <p:cNvPr id="19" name="Slide Number Placeholder 18"/>
          <p:cNvSpPr>
            <a:spLocks noGrp="1"/>
          </p:cNvSpPr>
          <p:nvPr>
            <p:ph type="sldNum" sz="quarter" idx="16"/>
          </p:nvPr>
        </p:nvSpPr>
        <p:spPr/>
        <p:txBody>
          <a:bodyPr/>
          <a:lstStyle/>
          <a:p>
            <a:fld id="{3CAF42C8-6E52-45A5-B8A1-4AC450AD21B3}" type="slidenum">
              <a:rPr lang="en-US" smtClean="0"/>
              <a:t>‹#›</a:t>
            </a:fld>
            <a:endParaRPr lang="en-US" dirty="0"/>
          </a:p>
        </p:txBody>
      </p:sp>
      <p:sp>
        <p:nvSpPr>
          <p:cNvPr id="23" name="Footer Placeholder 22"/>
          <p:cNvSpPr>
            <a:spLocks noGrp="1"/>
          </p:cNvSpPr>
          <p:nvPr>
            <p:ph type="ftr" sz="quarter" idx="17"/>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2493DDEA-9F90-419A-8F80-9158CD911327}" type="datetimeFigureOut">
              <a:rPr lang="en-US" smtClean="0"/>
              <a:t>11/6/2012</a:t>
            </a:fld>
            <a:endParaRPr lang="en-US" dirty="0"/>
          </a:p>
        </p:txBody>
      </p:sp>
      <p:sp>
        <p:nvSpPr>
          <p:cNvPr id="14" name="Slide Number Placeholder 13"/>
          <p:cNvSpPr>
            <a:spLocks noGrp="1"/>
          </p:cNvSpPr>
          <p:nvPr>
            <p:ph type="sldNum" sz="quarter" idx="15"/>
          </p:nvPr>
        </p:nvSpPr>
        <p:spPr>
          <a:xfrm>
            <a:off x="4038600" y="6172200"/>
            <a:ext cx="1066800" cy="304800"/>
          </a:xfrm>
        </p:spPr>
        <p:txBody>
          <a:bodyPr/>
          <a:lstStyle/>
          <a:p>
            <a:fld id="{3CAF42C8-6E52-45A5-B8A1-4AC450AD21B3}" type="slidenum">
              <a:rPr lang="en-US" smtClean="0"/>
              <a:t>‹#›</a:t>
            </a:fld>
            <a:endParaRPr lang="en-US" dirty="0"/>
          </a:p>
        </p:txBody>
      </p:sp>
      <p:sp>
        <p:nvSpPr>
          <p:cNvPr id="15" name="Footer Placeholder 14"/>
          <p:cNvSpPr>
            <a:spLocks noGrp="1"/>
          </p:cNvSpPr>
          <p:nvPr>
            <p:ph type="ftr" sz="quarter" idx="16"/>
          </p:nvPr>
        </p:nvSpPr>
        <p:spPr>
          <a:xfrm>
            <a:off x="1447800" y="6486525"/>
            <a:ext cx="6248400" cy="29210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2493DDEA-9F90-419A-8F80-9158CD911327}" type="datetimeFigureOut">
              <a:rPr lang="en-US" smtClean="0"/>
              <a:t>11/6/2012</a:t>
            </a:fld>
            <a:endParaRPr lang="en-US" dirty="0"/>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dirty="0"/>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3CAF42C8-6E52-45A5-B8A1-4AC450AD21B3}" type="slidenum">
              <a:rPr lang="en-US" smtClean="0"/>
              <a:t>‹#›</a:t>
            </a:fld>
            <a:endParaRPr lang="en-US" dirty="0"/>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wmf"/><Relationship Id="rId1" Type="http://schemas.openxmlformats.org/officeDocument/2006/relationships/slideLayout" Target="../slideLayouts/slideLayout6.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wmf"/></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wmf"/><Relationship Id="rId1" Type="http://schemas.openxmlformats.org/officeDocument/2006/relationships/slideLayout" Target="../slideLayouts/slideLayout6.xml"/><Relationship Id="rId4" Type="http://schemas.openxmlformats.org/officeDocument/2006/relationships/image" Target="../media/image19.wmf"/></Relationships>
</file>

<file path=ppt/slides/_rels/slide7.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jpeg"/><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image" Target="../media/image2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Hudson and </a:t>
            </a:r>
            <a:r>
              <a:rPr lang="en-US" dirty="0" err="1" smtClean="0"/>
              <a:t>Dylann</a:t>
            </a:r>
            <a:endParaRPr lang="en-US" dirty="0"/>
          </a:p>
        </p:txBody>
      </p:sp>
      <p:sp>
        <p:nvSpPr>
          <p:cNvPr id="2" name="Title 1"/>
          <p:cNvSpPr>
            <a:spLocks noGrp="1"/>
          </p:cNvSpPr>
          <p:nvPr>
            <p:ph type="title"/>
          </p:nvPr>
        </p:nvSpPr>
        <p:spPr>
          <a:xfrm>
            <a:off x="685800" y="685800"/>
            <a:ext cx="7772400" cy="1470025"/>
          </a:xfrm>
        </p:spPr>
        <p:txBody>
          <a:bodyPr/>
          <a:lstStyle/>
          <a:p>
            <a:r>
              <a:rPr lang="en-US" dirty="0" smtClean="0"/>
              <a:t>Fractions 101</a:t>
            </a:r>
            <a:endParaRPr lang="en-US" dirty="0"/>
          </a:p>
        </p:txBody>
      </p:sp>
      <p:pic>
        <p:nvPicPr>
          <p:cNvPr id="1026" name="Picture 2" descr="C:\Users\180055\AppData\Local\Microsoft\Windows\Temporary Internet Files\Content.IE5\SXU95V8T\MP90038769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14151"/>
            <a:ext cx="2667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180055\AppData\Local\Microsoft\Windows\Temporary Internet Files\Content.IE5\IL8L3JJ6\MP900387689[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667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180055\AppData\Local\Microsoft\Windows\Temporary Internet Files\Content.IE5\463A9IOU\MC900432531[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6594" y="1390106"/>
            <a:ext cx="1142857" cy="838200"/>
          </a:xfrm>
          <a:prstGeom prst="rect">
            <a:avLst/>
          </a:prstGeom>
          <a:noFill/>
          <a:ln>
            <a:solidFill>
              <a:schemeClr val="tx1">
                <a:lumMod val="95000"/>
                <a:lumOff val="5000"/>
              </a:schemeClr>
            </a:solidFill>
          </a:ln>
          <a:extLst>
            <a:ext uri="{909E8E84-426E-40DD-AFC4-6F175D3DCCD1}">
              <a14:hiddenFill xmlns:a14="http://schemas.microsoft.com/office/drawing/2010/main">
                <a:solidFill>
                  <a:srgbClr val="FFFFFF"/>
                </a:solidFill>
              </a14:hiddenFill>
            </a:ext>
          </a:extLst>
        </p:spPr>
      </p:pic>
      <p:pic>
        <p:nvPicPr>
          <p:cNvPr id="1032" name="Picture 8" descr="C:\Users\180055\AppData\Local\Microsoft\Windows\Temporary Internet Files\Content.IE5\SEU2F650\MC910216403[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09354" y="1333500"/>
            <a:ext cx="1250030" cy="1097280"/>
          </a:xfrm>
          <a:prstGeom prst="rect">
            <a:avLst/>
          </a:prstGeom>
          <a:noFill/>
          <a:ln>
            <a:solidFill>
              <a:schemeClr val="tx1">
                <a:lumMod val="95000"/>
                <a:lumOff val="5000"/>
              </a:schemeClr>
            </a:solidFill>
          </a:ln>
          <a:extLst>
            <a:ext uri="{909E8E84-426E-40DD-AFC4-6F175D3DCCD1}">
              <a14:hiddenFill xmlns:a14="http://schemas.microsoft.com/office/drawing/2010/main">
                <a:solidFill>
                  <a:srgbClr val="FFFFFF"/>
                </a:solidFill>
              </a14:hiddenFill>
            </a:ext>
          </a:extLst>
        </p:spPr>
      </p:pic>
      <p:sp>
        <p:nvSpPr>
          <p:cNvPr id="4" name="Multiply 3"/>
          <p:cNvSpPr/>
          <p:nvPr/>
        </p:nvSpPr>
        <p:spPr>
          <a:xfrm>
            <a:off x="2653792" y="3581400"/>
            <a:ext cx="1101635" cy="1066800"/>
          </a:xfrm>
          <a:prstGeom prst="mathMultiply">
            <a:avLst/>
          </a:prstGeom>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ivision 4"/>
          <p:cNvSpPr/>
          <p:nvPr/>
        </p:nvSpPr>
        <p:spPr>
          <a:xfrm>
            <a:off x="5263810" y="3581400"/>
            <a:ext cx="914400" cy="914400"/>
          </a:xfrm>
          <a:prstGeom prst="mathDivide">
            <a:avLst/>
          </a:prstGeom>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3" name="Picture 9" descr="C:\Users\180055\AppData\Local\Microsoft\Windows\Temporary Internet Files\Content.IE5\IL8L3JJ6\MC900286276[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58023" y="5044527"/>
            <a:ext cx="2837978" cy="1432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04981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p:txBody>
          <a:bodyPr>
            <a:normAutofit fontScale="92500" lnSpcReduction="10000"/>
          </a:bodyPr>
          <a:lstStyle/>
          <a:p>
            <a:pPr marL="0" indent="0">
              <a:buNone/>
            </a:pPr>
            <a:r>
              <a:rPr lang="en-US" dirty="0" smtClean="0"/>
              <a:t>The reason why you would use a common denominator is so you can get the denominators the same so you could add and subtract easily. This is how you find common denominators. First you take the two denominators. So lets say the denominators are 5 and 6. You find a number that both 5 and 6 are factors of. 5 and 6 both are factors of 30. 30 is the common denominator. Lets say that the numerators are both 1. So you multiply 1 by 6 and 1 by 5. The fractions are now. 6/30 and 5/30.</a:t>
            </a:r>
          </a:p>
          <a:p>
            <a:pPr marL="0" indent="0">
              <a:buNone/>
            </a:pPr>
            <a:endParaRPr lang="en-US" dirty="0"/>
          </a:p>
          <a:p>
            <a:pPr marL="0" indent="0">
              <a:buNone/>
            </a:pPr>
            <a:r>
              <a:rPr lang="en-US" dirty="0" smtClean="0"/>
              <a:t>1/5 and 1/6</a:t>
            </a:r>
          </a:p>
          <a:p>
            <a:pPr marL="0" indent="0">
              <a:buNone/>
            </a:pPr>
            <a:r>
              <a:rPr lang="en-US" dirty="0" smtClean="0"/>
              <a:t>5*6=30   </a:t>
            </a:r>
          </a:p>
          <a:p>
            <a:pPr marL="0" indent="0">
              <a:buNone/>
            </a:pPr>
            <a:r>
              <a:rPr lang="en-US" dirty="0" smtClean="0"/>
              <a:t>6*5=30                6*1=6        5*1=5                 6/30 and 5/30</a:t>
            </a:r>
          </a:p>
          <a:p>
            <a:pPr marL="0" indent="0">
              <a:buNone/>
            </a:pPr>
            <a:endParaRPr lang="en-US" dirty="0" smtClean="0"/>
          </a:p>
          <a:p>
            <a:pPr marL="0" indent="0">
              <a:buNone/>
            </a:pPr>
            <a:r>
              <a:rPr lang="en-US" dirty="0" smtClean="0"/>
              <a:t>                                                                                                                               </a:t>
            </a:r>
            <a:endParaRPr lang="en-US" dirty="0"/>
          </a:p>
        </p:txBody>
      </p:sp>
      <p:sp>
        <p:nvSpPr>
          <p:cNvPr id="2" name="Title 1"/>
          <p:cNvSpPr>
            <a:spLocks noGrp="1"/>
          </p:cNvSpPr>
          <p:nvPr>
            <p:ph type="title"/>
          </p:nvPr>
        </p:nvSpPr>
        <p:spPr/>
        <p:txBody>
          <a:bodyPr/>
          <a:lstStyle/>
          <a:p>
            <a:r>
              <a:rPr lang="en-US" dirty="0" smtClean="0"/>
              <a:t>Common Denominators</a:t>
            </a:r>
            <a:endParaRPr lang="en-US" dirty="0"/>
          </a:p>
        </p:txBody>
      </p:sp>
      <p:pic>
        <p:nvPicPr>
          <p:cNvPr id="1026" name="Picture 2" descr="C:\Users\180055\AppData\Local\Microsoft\Windows\Temporary Internet Files\Content.IE5\SEU2F650\MM900178297[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324850" y="6043332"/>
            <a:ext cx="819150" cy="819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70521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32192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752600"/>
            <a:ext cx="8229600" cy="4297363"/>
          </a:xfrm>
        </p:spPr>
        <p:style>
          <a:lnRef idx="0">
            <a:scrgbClr r="0" g="0" b="0"/>
          </a:lnRef>
          <a:fillRef idx="1002">
            <a:schemeClr val="lt2"/>
          </a:fillRef>
          <a:effectRef idx="0">
            <a:scrgbClr r="0" g="0" b="0"/>
          </a:effectRef>
          <a:fontRef idx="major"/>
        </p:style>
        <p:txBody>
          <a:bodyPr>
            <a:normAutofit fontScale="62500" lnSpcReduction="20000"/>
          </a:bodyPr>
          <a:lstStyle/>
          <a:p>
            <a:pPr marL="0" indent="0">
              <a:buNone/>
            </a:pPr>
            <a:r>
              <a:rPr lang="en-US" sz="2600" dirty="0" smtClean="0">
                <a:solidFill>
                  <a:srgbClr val="FF0000"/>
                </a:solidFill>
              </a:rPr>
              <a:t>To subtract fractions you need to know how to use common denominators ,. how to simplify, know what to do with mixed number and also subtract. The first step you take when subtracting fractions is you always have to find common denominators. If the denominators are already common then you can move to the next step but if they aren't then find common denominators. The next step is to simply subtract. Make sure you don’t subtract the denominators. Only the numerators</a:t>
            </a:r>
            <a:r>
              <a:rPr lang="en-US" dirty="0" smtClean="0">
                <a:solidFill>
                  <a:srgbClr val="FF0000"/>
                </a:solidFill>
              </a:rPr>
              <a:t>.</a:t>
            </a:r>
            <a:r>
              <a:rPr lang="en-US" sz="2900" dirty="0" smtClean="0">
                <a:solidFill>
                  <a:srgbClr val="FF0000"/>
                </a:solidFill>
              </a:rPr>
              <a:t> If </a:t>
            </a:r>
            <a:r>
              <a:rPr lang="en-US" sz="2900" dirty="0">
                <a:solidFill>
                  <a:srgbClr val="FF0000"/>
                </a:solidFill>
              </a:rPr>
              <a:t>the equation has </a:t>
            </a:r>
            <a:r>
              <a:rPr lang="en-US" sz="2900" dirty="0" smtClean="0">
                <a:solidFill>
                  <a:srgbClr val="FF0000"/>
                </a:solidFill>
              </a:rPr>
              <a:t>a </a:t>
            </a:r>
            <a:r>
              <a:rPr lang="en-US" sz="2900" dirty="0">
                <a:solidFill>
                  <a:srgbClr val="FF0000"/>
                </a:solidFill>
              </a:rPr>
              <a:t>mixed number take the wholes out of the </a:t>
            </a:r>
            <a:r>
              <a:rPr lang="en-US" sz="2900" dirty="0" smtClean="0">
                <a:solidFill>
                  <a:srgbClr val="FF0000"/>
                </a:solidFill>
              </a:rPr>
              <a:t>equation </a:t>
            </a:r>
            <a:r>
              <a:rPr lang="en-US" sz="2900" dirty="0">
                <a:solidFill>
                  <a:srgbClr val="FF0000"/>
                </a:solidFill>
              </a:rPr>
              <a:t>till the end then subtract</a:t>
            </a:r>
            <a:r>
              <a:rPr lang="en-US" dirty="0" smtClean="0">
                <a:solidFill>
                  <a:srgbClr val="FF0000"/>
                </a:solidFill>
              </a:rPr>
              <a:t>. The last step is to simplify the answer. That is how you subtract your fractions.           </a:t>
            </a:r>
          </a:p>
          <a:p>
            <a:pPr marL="0" indent="0">
              <a:buNone/>
            </a:pPr>
            <a:r>
              <a:rPr lang="en-US" dirty="0">
                <a:solidFill>
                  <a:srgbClr val="FF0000"/>
                </a:solidFill>
              </a:rPr>
              <a:t> </a:t>
            </a:r>
            <a:r>
              <a:rPr lang="en-US" dirty="0" smtClean="0">
                <a:solidFill>
                  <a:srgbClr val="FF0000"/>
                </a:solidFill>
              </a:rPr>
              <a:t>                                                                           2*50=100</a:t>
            </a:r>
          </a:p>
          <a:p>
            <a:pPr marL="0" indent="0">
              <a:buNone/>
            </a:pPr>
            <a:r>
              <a:rPr lang="en-US" dirty="0" smtClean="0">
                <a:solidFill>
                  <a:srgbClr val="FF0000"/>
                </a:solidFill>
              </a:rPr>
              <a:t>                                                                            1*50=50</a:t>
            </a:r>
          </a:p>
          <a:p>
            <a:pPr marL="0" indent="0">
              <a:buNone/>
            </a:pPr>
            <a:r>
              <a:rPr lang="en-US" dirty="0">
                <a:solidFill>
                  <a:srgbClr val="FF0000"/>
                </a:solidFill>
              </a:rPr>
              <a:t> </a:t>
            </a:r>
            <a:r>
              <a:rPr lang="en-US" dirty="0" smtClean="0">
                <a:solidFill>
                  <a:srgbClr val="FF0000"/>
                </a:solidFill>
              </a:rPr>
              <a:t>                EXAMPLE                                          1/2 = 50/100          </a:t>
            </a:r>
          </a:p>
          <a:p>
            <a:pPr marL="0" indent="0">
              <a:buNone/>
            </a:pPr>
            <a:r>
              <a:rPr lang="en-US" dirty="0">
                <a:solidFill>
                  <a:srgbClr val="FF0000"/>
                </a:solidFill>
              </a:rPr>
              <a:t> </a:t>
            </a:r>
            <a:r>
              <a:rPr lang="en-US" dirty="0" smtClean="0">
                <a:solidFill>
                  <a:srgbClr val="FF0000"/>
                </a:solidFill>
              </a:rPr>
              <a:t>                                             </a:t>
            </a:r>
          </a:p>
          <a:p>
            <a:pPr marL="0" indent="0">
              <a:buNone/>
            </a:pPr>
            <a:r>
              <a:rPr lang="en-US" dirty="0">
                <a:solidFill>
                  <a:srgbClr val="FF0000"/>
                </a:solidFill>
              </a:rPr>
              <a:t> </a:t>
            </a:r>
            <a:r>
              <a:rPr lang="en-US" dirty="0" smtClean="0">
                <a:solidFill>
                  <a:srgbClr val="FF0000"/>
                </a:solidFill>
              </a:rPr>
              <a:t>            1/2 – 50/100 = 0                                                                                       </a:t>
            </a:r>
          </a:p>
          <a:p>
            <a:pPr marL="0" indent="0">
              <a:buNone/>
            </a:pPr>
            <a:r>
              <a:rPr lang="en-US" dirty="0" smtClean="0">
                <a:solidFill>
                  <a:srgbClr val="FF0000"/>
                </a:solidFill>
              </a:rPr>
              <a:t>____________________________________________________________________________________________EXAMPLE  </a:t>
            </a:r>
          </a:p>
          <a:p>
            <a:pPr marL="0" indent="0">
              <a:buNone/>
            </a:pPr>
            <a:r>
              <a:rPr lang="en-US" dirty="0" smtClean="0">
                <a:solidFill>
                  <a:srgbClr val="FF0000"/>
                </a:solidFill>
              </a:rPr>
              <a:t>  2  1/4 – 1  2/8 = 1                           4*2=8</a:t>
            </a:r>
          </a:p>
          <a:p>
            <a:pPr marL="0" indent="0">
              <a:buNone/>
            </a:pPr>
            <a:r>
              <a:rPr lang="en-US" dirty="0">
                <a:solidFill>
                  <a:srgbClr val="FF0000"/>
                </a:solidFill>
              </a:rPr>
              <a:t> </a:t>
            </a:r>
            <a:r>
              <a:rPr lang="en-US" dirty="0" smtClean="0">
                <a:solidFill>
                  <a:srgbClr val="FF0000"/>
                </a:solidFill>
              </a:rPr>
              <a:t>                                                           1*4=4                                                                                                                                                                                                </a:t>
            </a:r>
          </a:p>
          <a:p>
            <a:pPr marL="0" indent="0">
              <a:buNone/>
            </a:pPr>
            <a:r>
              <a:rPr lang="en-US" dirty="0">
                <a:solidFill>
                  <a:srgbClr val="FF0000"/>
                </a:solidFill>
              </a:rPr>
              <a:t> </a:t>
            </a:r>
            <a:r>
              <a:rPr lang="en-US" dirty="0" smtClean="0">
                <a:solidFill>
                  <a:srgbClr val="FF0000"/>
                </a:solidFill>
              </a:rPr>
              <a:t>                                                           1/4=2/8 </a:t>
            </a:r>
          </a:p>
          <a:p>
            <a:pPr marL="0" indent="0">
              <a:buNone/>
            </a:pPr>
            <a:r>
              <a:rPr lang="en-US" dirty="0">
                <a:solidFill>
                  <a:srgbClr val="FF0000"/>
                </a:solidFill>
              </a:rPr>
              <a:t> </a:t>
            </a:r>
            <a:r>
              <a:rPr lang="en-US" dirty="0" smtClean="0">
                <a:solidFill>
                  <a:srgbClr val="FF0000"/>
                </a:solidFill>
              </a:rPr>
              <a:t>                                                           2-1=1                       </a:t>
            </a:r>
          </a:p>
        </p:txBody>
      </p:sp>
      <p:sp>
        <p:nvSpPr>
          <p:cNvPr id="2" name="Title 1"/>
          <p:cNvSpPr>
            <a:spLocks noGrp="1"/>
          </p:cNvSpPr>
          <p:nvPr>
            <p:ph type="title"/>
          </p:nvPr>
        </p:nvSpPr>
        <p:spPr/>
        <p:txBody>
          <a:bodyPr/>
          <a:lstStyle/>
          <a:p>
            <a:r>
              <a:rPr lang="en-US" dirty="0" smtClean="0"/>
              <a:t>Subtracting Fractions</a:t>
            </a:r>
            <a:endParaRPr lang="en-US" dirty="0"/>
          </a:p>
        </p:txBody>
      </p:sp>
      <p:pic>
        <p:nvPicPr>
          <p:cNvPr id="1027" name="Picture 3" descr="C:\Users\180055\AppData\Local\Microsoft\Windows\Temporary Internet Files\Content.IE5\SEU2F650\MC90019933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49737" y="0"/>
            <a:ext cx="1994263" cy="153456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180055\AppData\Local\Microsoft\Windows\Temporary Internet Files\Content.IE5\SXU95V8T\MC90019933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
            <a:ext cx="2057400" cy="153456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180055\AppData\Local\Microsoft\Windows\Temporary Internet Files\Content.IE5\463A9IOU\MC90043454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01000" y="5334000"/>
            <a:ext cx="605304" cy="617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84833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4934" y="838200"/>
            <a:ext cx="4114800" cy="699258"/>
          </a:xfrm>
        </p:spPr>
        <p:txBody>
          <a:bodyPr/>
          <a:lstStyle/>
          <a:p>
            <a:r>
              <a:rPr lang="en-US" dirty="0" smtClean="0">
                <a:solidFill>
                  <a:schemeClr val="accent6"/>
                </a:solidFill>
              </a:rPr>
              <a:t>Subtracting fractions</a:t>
            </a:r>
            <a:endParaRPr lang="en-US" dirty="0">
              <a:solidFill>
                <a:schemeClr val="accent6"/>
              </a:solidFill>
            </a:endParaRPr>
          </a:p>
        </p:txBody>
      </p:sp>
      <p:pic>
        <p:nvPicPr>
          <p:cNvPr id="3074" name="Picture 2" descr="C:\Users\180055\AppData\Local\Microsoft\Windows\Temporary Internet Files\Content.IE5\SEU2F650\MC900432441[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835" y="4077458"/>
            <a:ext cx="8763000" cy="2667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665" y="1537458"/>
            <a:ext cx="9143999" cy="6740307"/>
          </a:xfrm>
          <a:prstGeom prst="rect">
            <a:avLst/>
          </a:prstGeom>
          <a:solidFill>
            <a:schemeClr val="bg2">
              <a:lumMod val="75000"/>
            </a:schemeClr>
          </a:solidFill>
        </p:spPr>
        <p:txBody>
          <a:bodyPr wrap="square" rtlCol="0">
            <a:spAutoFit/>
          </a:bodyPr>
          <a:lstStyle/>
          <a:p>
            <a:r>
              <a:rPr lang="en-US" dirty="0" smtClean="0">
                <a:solidFill>
                  <a:srgbClr val="0070C0"/>
                </a:solidFill>
              </a:rPr>
              <a:t> 1. </a:t>
            </a:r>
            <a:r>
              <a:rPr lang="en-US" dirty="0">
                <a:solidFill>
                  <a:srgbClr val="0070C0"/>
                </a:solidFill>
              </a:rPr>
              <a:t>A</a:t>
            </a:r>
            <a:r>
              <a:rPr lang="en-US" dirty="0" smtClean="0">
                <a:solidFill>
                  <a:srgbClr val="0070C0"/>
                </a:solidFill>
              </a:rPr>
              <a:t>. Tony has of birthday cake . Tony was hungry so he at 3/5 of that cake. How much cake does Tony have left. Show all your work.</a:t>
            </a:r>
          </a:p>
          <a:p>
            <a:endParaRPr lang="en-US" dirty="0">
              <a:solidFill>
                <a:srgbClr val="0070C0"/>
              </a:solidFill>
            </a:endParaRPr>
          </a:p>
          <a:p>
            <a:endParaRPr lang="en-US" dirty="0" smtClean="0">
              <a:solidFill>
                <a:srgbClr val="0070C0"/>
              </a:solidFill>
            </a:endParaRPr>
          </a:p>
          <a:p>
            <a:endParaRPr lang="en-US" dirty="0">
              <a:solidFill>
                <a:srgbClr val="0070C0"/>
              </a:solidFill>
            </a:endParaRPr>
          </a:p>
          <a:p>
            <a:r>
              <a:rPr lang="en-US" dirty="0" smtClean="0">
                <a:solidFill>
                  <a:srgbClr val="0070C0"/>
                </a:solidFill>
              </a:rPr>
              <a:t>B. Tony's sister wants1/3 of the cake. Is there enough cake left for her.   EXPLAIN</a:t>
            </a:r>
          </a:p>
          <a:p>
            <a:endParaRPr lang="en-US" dirty="0">
              <a:solidFill>
                <a:srgbClr val="0070C0"/>
              </a:solidFill>
            </a:endParaRPr>
          </a:p>
          <a:p>
            <a:endParaRPr lang="en-US" dirty="0" smtClean="0">
              <a:solidFill>
                <a:srgbClr val="0070C0"/>
              </a:solidFill>
            </a:endParaRPr>
          </a:p>
          <a:p>
            <a:endParaRPr lang="en-US" dirty="0">
              <a:solidFill>
                <a:srgbClr val="0070C0"/>
              </a:solidFill>
            </a:endParaRPr>
          </a:p>
          <a:p>
            <a:r>
              <a:rPr lang="en-US" dirty="0" smtClean="0">
                <a:solidFill>
                  <a:srgbClr val="0070C0"/>
                </a:solidFill>
              </a:rPr>
              <a:t>2. Bill has 4 and 1/4  of some cookies. Bill wants 2 and 1/3 of the cookies. Tim wants  1  3/9 of the cookies and </a:t>
            </a:r>
            <a:r>
              <a:rPr lang="en-US" dirty="0">
                <a:solidFill>
                  <a:srgbClr val="0070C0"/>
                </a:solidFill>
              </a:rPr>
              <a:t>Z</a:t>
            </a:r>
            <a:r>
              <a:rPr lang="en-US" dirty="0" smtClean="0">
                <a:solidFill>
                  <a:srgbClr val="0070C0"/>
                </a:solidFill>
              </a:rPr>
              <a:t>ach wants 1  2/6  of the cookies. Is there enough for them too all have the cookies. Explain. </a:t>
            </a:r>
          </a:p>
          <a:p>
            <a:endParaRPr lang="en-US" dirty="0">
              <a:solidFill>
                <a:schemeClr val="accent2"/>
              </a:solidFill>
            </a:endParaRPr>
          </a:p>
          <a:p>
            <a:endParaRPr lang="en-US" dirty="0" smtClean="0">
              <a:solidFill>
                <a:schemeClr val="accent2"/>
              </a:solidFill>
            </a:endParaRPr>
          </a:p>
          <a:p>
            <a:endParaRPr lang="en-US" dirty="0">
              <a:solidFill>
                <a:schemeClr val="accent2"/>
              </a:solidFill>
            </a:endParaRPr>
          </a:p>
          <a:p>
            <a:endParaRPr lang="en-US" dirty="0" smtClean="0">
              <a:solidFill>
                <a:schemeClr val="accent2"/>
              </a:solidFill>
            </a:endParaRPr>
          </a:p>
          <a:p>
            <a:endParaRPr lang="en-US" dirty="0">
              <a:solidFill>
                <a:schemeClr val="accent2"/>
              </a:solidFill>
            </a:endParaRPr>
          </a:p>
          <a:p>
            <a:r>
              <a:rPr lang="en-US" dirty="0" smtClean="0">
                <a:solidFill>
                  <a:schemeClr val="accent2"/>
                </a:solidFill>
              </a:rPr>
              <a:t>  </a:t>
            </a:r>
          </a:p>
          <a:p>
            <a:endParaRPr lang="en-US" dirty="0">
              <a:solidFill>
                <a:srgbClr val="0070C0"/>
              </a:solidFill>
            </a:endParaRPr>
          </a:p>
          <a:p>
            <a:endParaRPr lang="en-US" dirty="0">
              <a:solidFill>
                <a:srgbClr val="0070C0"/>
              </a:solidFill>
            </a:endParaRPr>
          </a:p>
          <a:p>
            <a:endParaRPr lang="en-US" dirty="0" smtClean="0">
              <a:solidFill>
                <a:srgbClr val="0070C0"/>
              </a:solidFill>
            </a:endParaRPr>
          </a:p>
          <a:p>
            <a:endParaRPr lang="en-US" dirty="0">
              <a:solidFill>
                <a:srgbClr val="0070C0"/>
              </a:solidFill>
            </a:endParaRPr>
          </a:p>
          <a:p>
            <a:endParaRPr lang="en-US" dirty="0" smtClean="0">
              <a:solidFill>
                <a:srgbClr val="0070C0"/>
              </a:solidFill>
            </a:endParaRPr>
          </a:p>
          <a:p>
            <a:endParaRPr lang="en-US" dirty="0">
              <a:solidFill>
                <a:srgbClr val="0070C0"/>
              </a:solidFill>
            </a:endParaRPr>
          </a:p>
        </p:txBody>
      </p:sp>
      <p:pic>
        <p:nvPicPr>
          <p:cNvPr id="1026" name="Picture 2" descr="C:\Users\180055\AppData\Local\Microsoft\Windows\Temporary Internet Files\Content.IE5\I0W0GL1X\MP90044410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48600" y="0"/>
            <a:ext cx="1295400" cy="13208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180055\AppData\Local\Microsoft\Windows\Temporary Internet Files\Content.IE5\SEU2F650\MC90036856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34564" y="6172200"/>
            <a:ext cx="899769" cy="88302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180055\AppData\Local\Microsoft\Windows\Temporary Internet Files\Content.IE5\6YR93LZ5\MP900444101[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391" y="2133600"/>
            <a:ext cx="716931" cy="6858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180055\AppData\Local\Microsoft\Windows\Temporary Internet Files\Content.IE5\A096K5KT\MP900430775[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391" y="3276600"/>
            <a:ext cx="856009" cy="64845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180055\AppData\Local\Microsoft\Windows\Temporary Internet Files\Content.IE5\6YR93LZ5\MP900443107[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391" y="4991858"/>
            <a:ext cx="1160809" cy="1180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3056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457200"/>
            <a:ext cx="4114800" cy="914400"/>
          </a:xfrm>
        </p:spPr>
        <p:txBody>
          <a:bodyPr/>
          <a:lstStyle/>
          <a:p>
            <a:r>
              <a:rPr lang="en-US" dirty="0" smtClean="0"/>
              <a:t>Subtracting fractions</a:t>
            </a:r>
            <a:endParaRPr lang="en-US" dirty="0"/>
          </a:p>
        </p:txBody>
      </p:sp>
      <p:sp>
        <p:nvSpPr>
          <p:cNvPr id="8" name="TextBox 7"/>
          <p:cNvSpPr txBox="1"/>
          <p:nvPr/>
        </p:nvSpPr>
        <p:spPr>
          <a:xfrm>
            <a:off x="228600" y="1752599"/>
            <a:ext cx="8610600" cy="4524315"/>
          </a:xfrm>
          <a:prstGeom prst="rect">
            <a:avLst/>
          </a:prstGeom>
          <a:noFill/>
        </p:spPr>
        <p:txBody>
          <a:bodyPr wrap="square" rtlCol="0">
            <a:spAutoFit/>
          </a:bodyPr>
          <a:lstStyle/>
          <a:p>
            <a:r>
              <a:rPr lang="en-US" dirty="0" smtClean="0"/>
              <a:t> 3. Mike has 7 and 1/6 gallons of gas in his car. He drove for 3 Hours and used 3 and 1/7 gallons of gas. How much gas is left. Explain. </a:t>
            </a:r>
          </a:p>
          <a:p>
            <a:endParaRPr lang="en-US" dirty="0"/>
          </a:p>
          <a:p>
            <a:endParaRPr lang="en-US" dirty="0" smtClean="0"/>
          </a:p>
          <a:p>
            <a:endParaRPr lang="en-US" dirty="0"/>
          </a:p>
          <a:p>
            <a:endParaRPr lang="en-US" dirty="0" smtClean="0"/>
          </a:p>
          <a:p>
            <a:endParaRPr lang="en-US" dirty="0"/>
          </a:p>
          <a:p>
            <a:r>
              <a:rPr lang="en-US" dirty="0" smtClean="0"/>
              <a:t>4. Chang wants 3 and 4/5 pieces of ribbon for his language  project. Su wants 3 and 6/10 ribbons. If the total amount of ribbons is 6 and 8/10. Is there enough for both of them. </a:t>
            </a:r>
          </a:p>
          <a:p>
            <a:endParaRPr lang="en-US" dirty="0"/>
          </a:p>
          <a:p>
            <a:endParaRPr lang="en-US" dirty="0" smtClean="0"/>
          </a:p>
          <a:p>
            <a:endParaRPr lang="en-US" dirty="0"/>
          </a:p>
          <a:p>
            <a:endParaRPr lang="en-US" dirty="0" smtClean="0"/>
          </a:p>
          <a:p>
            <a:r>
              <a:rPr lang="en-US" dirty="0"/>
              <a:t/>
            </a:r>
            <a:br>
              <a:rPr lang="en-US" dirty="0"/>
            </a:br>
            <a:endParaRPr lang="en-US" dirty="0" smtClean="0"/>
          </a:p>
          <a:p>
            <a:endParaRPr lang="en-US" dirty="0"/>
          </a:p>
        </p:txBody>
      </p:sp>
      <p:pic>
        <p:nvPicPr>
          <p:cNvPr id="2050" name="Picture 2" descr="C:\Program Files (x86)\Microsoft Office\MEDIA\CAGCAT10\j0212957.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2667000"/>
            <a:ext cx="953414" cy="844601"/>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180055\AppData\Local\Microsoft\Windows\Temporary Internet Files\Content.IE5\ZOW0JWG8\MC90043269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029200"/>
            <a:ext cx="1066800" cy="981636"/>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180055\AppData\Local\Microsoft\Windows\Temporary Internet Files\Content.IE5\ZOW0JWG8\MC90001409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41111" y="6096000"/>
            <a:ext cx="750490" cy="695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27080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Multiplying fractions</a:t>
            </a:r>
            <a:endParaRPr lang="en-US" dirty="0"/>
          </a:p>
        </p:txBody>
      </p:sp>
      <mc:AlternateContent xmlns:mc="http://schemas.openxmlformats.org/markup-compatibility/2006" xmlns:a14="http://schemas.microsoft.com/office/drawing/2010/main">
        <mc:Choice Requires="a14">
          <p:sp>
            <p:nvSpPr>
              <p:cNvPr id="3" name="TextBox 2"/>
              <p:cNvSpPr txBox="1"/>
              <p:nvPr/>
            </p:nvSpPr>
            <p:spPr>
              <a:xfrm>
                <a:off x="152400" y="2438400"/>
                <a:ext cx="8915400" cy="3531864"/>
              </a:xfrm>
              <a:prstGeom prst="rect">
                <a:avLst/>
              </a:prstGeom>
              <a:noFill/>
            </p:spPr>
            <p:txBody>
              <a:bodyPr wrap="square" rtlCol="0">
                <a:spAutoFit/>
              </a:bodyPr>
              <a:lstStyle/>
              <a:p>
                <a:r>
                  <a:rPr lang="en-US" dirty="0" smtClean="0"/>
                  <a:t>When multiplying fractions make sure all the fractions are  improper  and not mixed numbers. Then just multiply numerators by numerators and denominators by denominators. Then your answer will be a fraction. Either keep it the same or change it to a mixed number.                </a:t>
                </a:r>
              </a:p>
              <a:p>
                <a:r>
                  <a:rPr lang="en-US" dirty="0"/>
                  <a:t> </a:t>
                </a:r>
                <a:r>
                  <a:rPr lang="en-US" dirty="0" smtClean="0"/>
                  <a:t>             </a:t>
                </a:r>
              </a:p>
              <a:p>
                <a:r>
                  <a:rPr lang="en-US" dirty="0"/>
                  <a:t> </a:t>
                </a:r>
                <a:r>
                  <a:rPr lang="en-US" dirty="0" smtClean="0"/>
                  <a:t>                                                                EXAMPLE</a:t>
                </a:r>
              </a:p>
              <a:p>
                <a:endParaRPr lang="en-US" dirty="0"/>
              </a:p>
              <a:p>
                <a:r>
                  <a:rPr lang="en-US" dirty="0" smtClean="0"/>
                  <a:t>                                                                   </a:t>
                </a:r>
                <a14:m>
                  <m:oMath xmlns:m="http://schemas.openxmlformats.org/officeDocument/2006/math">
                    <m:f>
                      <m:fPr>
                        <m:ctrlPr>
                          <a:rPr lang="en-US" i="1" smtClean="0">
                            <a:latin typeface="Cambria Math"/>
                          </a:rPr>
                        </m:ctrlPr>
                      </m:fPr>
                      <m:num>
                        <m:r>
                          <a:rPr lang="en-US" b="0" i="1" smtClean="0">
                            <a:latin typeface="Cambria Math"/>
                          </a:rPr>
                          <m:t>1</m:t>
                        </m:r>
                      </m:num>
                      <m:den>
                        <m:r>
                          <a:rPr lang="en-US" b="0" i="1" smtClean="0">
                            <a:latin typeface="Cambria Math"/>
                          </a:rPr>
                          <m:t>3</m:t>
                        </m:r>
                      </m:den>
                    </m:f>
                  </m:oMath>
                </a14:m>
                <a:r>
                  <a:rPr lang="en-US" dirty="0" smtClean="0"/>
                  <a:t> x </a:t>
                </a:r>
                <a14:m>
                  <m:oMath xmlns:m="http://schemas.openxmlformats.org/officeDocument/2006/math">
                    <m:f>
                      <m:fPr>
                        <m:ctrlPr>
                          <a:rPr lang="en-US" i="1" smtClean="0">
                            <a:latin typeface="Cambria Math"/>
                          </a:rPr>
                        </m:ctrlPr>
                      </m:fPr>
                      <m:num>
                        <m:r>
                          <a:rPr lang="en-US" b="0" i="1" smtClean="0">
                            <a:latin typeface="Cambria Math"/>
                          </a:rPr>
                          <m:t>4</m:t>
                        </m:r>
                      </m:num>
                      <m:den>
                        <m:r>
                          <a:rPr lang="en-US" b="0" i="1" smtClean="0">
                            <a:latin typeface="Cambria Math"/>
                          </a:rPr>
                          <m:t>5</m:t>
                        </m:r>
                      </m:den>
                    </m:f>
                  </m:oMath>
                </a14:m>
                <a:r>
                  <a:rPr lang="en-US" dirty="0" smtClean="0"/>
                  <a:t> =</a:t>
                </a:r>
                <a14:m>
                  <m:oMath xmlns:m="http://schemas.openxmlformats.org/officeDocument/2006/math">
                    <m:f>
                      <m:fPr>
                        <m:ctrlPr>
                          <a:rPr lang="en-US" i="1" dirty="0" smtClean="0">
                            <a:latin typeface="Cambria Math"/>
                          </a:rPr>
                        </m:ctrlPr>
                      </m:fPr>
                      <m:num>
                        <m:r>
                          <a:rPr lang="en-US" b="0" i="1" dirty="0" smtClean="0">
                            <a:latin typeface="Cambria Math"/>
                          </a:rPr>
                          <m:t>4</m:t>
                        </m:r>
                      </m:num>
                      <m:den>
                        <m:r>
                          <a:rPr lang="en-US" b="0" i="1" dirty="0" smtClean="0">
                            <a:latin typeface="Cambria Math"/>
                          </a:rPr>
                          <m:t>15</m:t>
                        </m:r>
                      </m:den>
                    </m:f>
                  </m:oMath>
                </a14:m>
                <a:r>
                  <a:rPr lang="en-US" dirty="0" smtClean="0"/>
                  <a:t> </a:t>
                </a:r>
              </a:p>
              <a:p>
                <a:endParaRPr lang="en-US" dirty="0"/>
              </a:p>
              <a:p>
                <a:r>
                  <a:rPr lang="en-US" dirty="0" smtClean="0"/>
                  <a:t>                                                                    1x4=4</a:t>
                </a:r>
              </a:p>
              <a:p>
                <a:r>
                  <a:rPr lang="en-US" dirty="0"/>
                  <a:t> </a:t>
                </a:r>
                <a:r>
                  <a:rPr lang="en-US" dirty="0" smtClean="0"/>
                  <a:t>                                                                   3x5=15</a:t>
                </a:r>
              </a:p>
              <a:p>
                <a:endParaRPr lang="en-US" dirty="0"/>
              </a:p>
              <a:p>
                <a:r>
                  <a:rPr lang="en-US" dirty="0" smtClean="0"/>
                  <a:t>                                                          </a:t>
                </a:r>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152400" y="2438400"/>
                <a:ext cx="8915400" cy="3531864"/>
              </a:xfrm>
              <a:prstGeom prst="rect">
                <a:avLst/>
              </a:prstGeom>
              <a:blipFill rotWithShape="1">
                <a:blip r:embed="rId2"/>
                <a:stretch>
                  <a:fillRect l="-547" t="-864"/>
                </a:stretch>
              </a:blipFill>
            </p:spPr>
            <p:txBody>
              <a:bodyPr/>
              <a:lstStyle/>
              <a:p>
                <a:r>
                  <a:rPr lang="en-US">
                    <a:noFill/>
                  </a:rPr>
                  <a:t> </a:t>
                </a:r>
              </a:p>
            </p:txBody>
          </p:sp>
        </mc:Fallback>
      </mc:AlternateContent>
      <p:pic>
        <p:nvPicPr>
          <p:cNvPr id="4098" name="Picture 2" descr="C:\Users\180055\AppData\Local\Microsoft\Windows\Temporary Internet Files\Content.IE5\6YR93LZ5\MM900282997[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153399" y="5867400"/>
            <a:ext cx="923365" cy="887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14729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Multiplying fractions </a:t>
            </a:r>
            <a:endParaRPr lang="en-US" dirty="0"/>
          </a:p>
        </p:txBody>
      </p:sp>
      <p:sp>
        <p:nvSpPr>
          <p:cNvPr id="8" name="TextBox 7"/>
          <p:cNvSpPr txBox="1"/>
          <p:nvPr/>
        </p:nvSpPr>
        <p:spPr>
          <a:xfrm>
            <a:off x="647700" y="1738342"/>
            <a:ext cx="8382000" cy="4524315"/>
          </a:xfrm>
          <a:prstGeom prst="rect">
            <a:avLst/>
          </a:prstGeom>
          <a:noFill/>
        </p:spPr>
        <p:txBody>
          <a:bodyPr wrap="square" rtlCol="0">
            <a:spAutoFit/>
          </a:bodyPr>
          <a:lstStyle/>
          <a:p>
            <a:r>
              <a:rPr lang="en-US" dirty="0" err="1" smtClean="0"/>
              <a:t>Mich</a:t>
            </a:r>
            <a:r>
              <a:rPr lang="en-US" dirty="0" smtClean="0"/>
              <a:t> and </a:t>
            </a:r>
            <a:r>
              <a:rPr lang="en-US" dirty="0" err="1" smtClean="0"/>
              <a:t>Timtim</a:t>
            </a:r>
            <a:r>
              <a:rPr lang="en-US" dirty="0" smtClean="0"/>
              <a:t> ate ¼ of their cake which is a whole. </a:t>
            </a:r>
            <a:r>
              <a:rPr lang="en-US" dirty="0"/>
              <a:t>H</a:t>
            </a:r>
            <a:r>
              <a:rPr lang="en-US" dirty="0" smtClean="0"/>
              <a:t>ow much cake is left.      Simplify</a:t>
            </a:r>
          </a:p>
          <a:p>
            <a:endParaRPr lang="en-US" dirty="0"/>
          </a:p>
          <a:p>
            <a:endParaRPr lang="en-US" dirty="0" smtClean="0"/>
          </a:p>
          <a:p>
            <a:endParaRPr lang="en-US" dirty="0"/>
          </a:p>
          <a:p>
            <a:endParaRPr lang="en-US" dirty="0" smtClean="0"/>
          </a:p>
          <a:p>
            <a:r>
              <a:rPr lang="en-US" dirty="0" smtClean="0"/>
              <a:t>Bill ate ½ of his cake but there was only 1/5 left. How much did he eat.                Simplify</a:t>
            </a:r>
          </a:p>
          <a:p>
            <a:endParaRPr lang="en-US" dirty="0"/>
          </a:p>
          <a:p>
            <a:endParaRPr lang="en-US" dirty="0" smtClean="0"/>
          </a:p>
          <a:p>
            <a:endParaRPr lang="en-US" dirty="0"/>
          </a:p>
          <a:p>
            <a:endParaRPr lang="en-US" dirty="0" smtClean="0"/>
          </a:p>
          <a:p>
            <a:r>
              <a:rPr lang="en-US" dirty="0" smtClean="0"/>
              <a:t>Josh ate 6/7 of his sub but his sub was a ½ of a foot. How much did he eat.         Simplify</a:t>
            </a:r>
          </a:p>
          <a:p>
            <a:endParaRPr lang="en-US" dirty="0"/>
          </a:p>
          <a:p>
            <a:endParaRPr lang="en-US" dirty="0" smtClean="0"/>
          </a:p>
          <a:p>
            <a:endParaRPr lang="en-US" dirty="0"/>
          </a:p>
          <a:p>
            <a:endParaRPr lang="en-US" dirty="0" smtClean="0"/>
          </a:p>
          <a:p>
            <a:r>
              <a:rPr lang="en-US" dirty="0" smtClean="0"/>
              <a:t>   </a:t>
            </a:r>
            <a:endParaRPr lang="en-US" dirty="0"/>
          </a:p>
        </p:txBody>
      </p:sp>
      <p:pic>
        <p:nvPicPr>
          <p:cNvPr id="1029" name="Picture 5" descr="C:\Users\180055\AppData\Local\Microsoft\Windows\Temporary Internet Files\Content.IE5\6YR93LZ5\MP90044454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 y="2133600"/>
            <a:ext cx="1066800" cy="88831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Program Files (x86)\Microsoft Office\MEDIA\CAGCAT10\j029524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14300" y="3471860"/>
            <a:ext cx="871538" cy="1000125"/>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180055\AppData\Local\Microsoft\Windows\Temporary Internet Files\Content.IE5\ZOW0JWG8\MC900214948[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300" y="5334000"/>
            <a:ext cx="1066800" cy="107128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Users\180055\AppData\Local\Microsoft\Windows\Temporary Internet Files\Content.IE5\A096K5KT\MC900437060[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2450" y="6012360"/>
            <a:ext cx="857250" cy="785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56122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382</TotalTime>
  <Words>612</Words>
  <Application>Microsoft Office PowerPoint</Application>
  <PresentationFormat>On-screen Show (4:3)</PresentationFormat>
  <Paragraphs>83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BlackTie</vt:lpstr>
      <vt:lpstr>Fractions 101</vt:lpstr>
      <vt:lpstr>Common Denominators</vt:lpstr>
      <vt:lpstr>PowerPoint Presentation</vt:lpstr>
      <vt:lpstr>Subtracting Fractions</vt:lpstr>
      <vt:lpstr>Subtracting fractions</vt:lpstr>
      <vt:lpstr>Subtracting fractions</vt:lpstr>
      <vt:lpstr>Multiplying fractions</vt:lpstr>
      <vt:lpstr>Multiplying fractions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Fractions 101</dc:title>
  <dc:creator>Administrator</dc:creator>
  <cp:lastModifiedBy>Administrator</cp:lastModifiedBy>
  <cp:revision>34</cp:revision>
  <dcterms:created xsi:type="dcterms:W3CDTF">2012-10-23T16:12:33Z</dcterms:created>
  <dcterms:modified xsi:type="dcterms:W3CDTF">2012-11-06T19:36:50Z</dcterms:modified>
</cp:coreProperties>
</file>