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676" autoAdjust="0"/>
  </p:normalViewPr>
  <p:slideViewPr>
    <p:cSldViewPr>
      <p:cViewPr varScale="1">
        <p:scale>
          <a:sx n="87" d="100"/>
          <a:sy n="87" d="100"/>
        </p:scale>
        <p:origin x="-1062"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7FA150-05D0-4D03-992B-55014BFAEEE6}" type="datetimeFigureOut">
              <a:rPr lang="en-US" smtClean="0"/>
              <a:t>11/6/2012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2A2004-81BF-4566-9741-3AD0AE0AD4A5}" type="slidenum">
              <a:rPr lang="en-US" smtClean="0"/>
              <a:t>‹#›</a:t>
            </a:fld>
            <a:endParaRPr lang="en-US" dirty="0"/>
          </a:p>
        </p:txBody>
      </p:sp>
    </p:spTree>
    <p:extLst>
      <p:ext uri="{BB962C8B-B14F-4D97-AF65-F5344CB8AC3E}">
        <p14:creationId xmlns:p14="http://schemas.microsoft.com/office/powerpoint/2010/main" val="2433165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1AFF5A5-F35F-4CA2-B692-5BF659F00E59}" type="datetimeFigureOut">
              <a:rPr lang="en-US" smtClean="0"/>
              <a:t>11/6/2012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313BBB-46B7-4822-BA6A-F2DB48A96932}" type="slidenum">
              <a:rPr lang="en-US" smtClean="0"/>
              <a:t>‹#›</a:t>
            </a:fld>
            <a:endParaRPr lang="en-US" dirty="0"/>
          </a:p>
        </p:txBody>
      </p:sp>
    </p:spTree>
    <p:extLst>
      <p:ext uri="{BB962C8B-B14F-4D97-AF65-F5344CB8AC3E}">
        <p14:creationId xmlns:p14="http://schemas.microsoft.com/office/powerpoint/2010/main" val="2389164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AFF5A5-F35F-4CA2-B692-5BF659F00E59}" type="datetimeFigureOut">
              <a:rPr lang="en-US" smtClean="0"/>
              <a:t>11/6/2012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313BBB-46B7-4822-BA6A-F2DB48A96932}" type="slidenum">
              <a:rPr lang="en-US" smtClean="0"/>
              <a:t>‹#›</a:t>
            </a:fld>
            <a:endParaRPr lang="en-US" dirty="0"/>
          </a:p>
        </p:txBody>
      </p:sp>
    </p:spTree>
    <p:extLst>
      <p:ext uri="{BB962C8B-B14F-4D97-AF65-F5344CB8AC3E}">
        <p14:creationId xmlns:p14="http://schemas.microsoft.com/office/powerpoint/2010/main" val="1280518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AFF5A5-F35F-4CA2-B692-5BF659F00E59}" type="datetimeFigureOut">
              <a:rPr lang="en-US" smtClean="0"/>
              <a:t>11/6/2012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313BBB-46B7-4822-BA6A-F2DB48A96932}" type="slidenum">
              <a:rPr lang="en-US" smtClean="0"/>
              <a:t>‹#›</a:t>
            </a:fld>
            <a:endParaRPr lang="en-US" dirty="0"/>
          </a:p>
        </p:txBody>
      </p:sp>
    </p:spTree>
    <p:extLst>
      <p:ext uri="{BB962C8B-B14F-4D97-AF65-F5344CB8AC3E}">
        <p14:creationId xmlns:p14="http://schemas.microsoft.com/office/powerpoint/2010/main" val="22975048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AFF5A5-F35F-4CA2-B692-5BF659F00E59}" type="datetimeFigureOut">
              <a:rPr lang="en-US" smtClean="0"/>
              <a:t>11/6/2012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313BBB-46B7-4822-BA6A-F2DB48A96932}" type="slidenum">
              <a:rPr lang="en-US" smtClean="0"/>
              <a:t>‹#›</a:t>
            </a:fld>
            <a:endParaRPr lang="en-US" dirty="0"/>
          </a:p>
        </p:txBody>
      </p:sp>
    </p:spTree>
    <p:extLst>
      <p:ext uri="{BB962C8B-B14F-4D97-AF65-F5344CB8AC3E}">
        <p14:creationId xmlns:p14="http://schemas.microsoft.com/office/powerpoint/2010/main" val="946495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AFF5A5-F35F-4CA2-B692-5BF659F00E59}" type="datetimeFigureOut">
              <a:rPr lang="en-US" smtClean="0"/>
              <a:t>11/6/2012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313BBB-46B7-4822-BA6A-F2DB48A96932}" type="slidenum">
              <a:rPr lang="en-US" smtClean="0"/>
              <a:t>‹#›</a:t>
            </a:fld>
            <a:endParaRPr lang="en-US" dirty="0"/>
          </a:p>
        </p:txBody>
      </p:sp>
    </p:spTree>
    <p:extLst>
      <p:ext uri="{BB962C8B-B14F-4D97-AF65-F5344CB8AC3E}">
        <p14:creationId xmlns:p14="http://schemas.microsoft.com/office/powerpoint/2010/main" val="1282917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1AFF5A5-F35F-4CA2-B692-5BF659F00E59}" type="datetimeFigureOut">
              <a:rPr lang="en-US" smtClean="0"/>
              <a:t>11/6/2012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8313BBB-46B7-4822-BA6A-F2DB48A96932}" type="slidenum">
              <a:rPr lang="en-US" smtClean="0"/>
              <a:t>‹#›</a:t>
            </a:fld>
            <a:endParaRPr lang="en-US" dirty="0"/>
          </a:p>
        </p:txBody>
      </p:sp>
    </p:spTree>
    <p:extLst>
      <p:ext uri="{BB962C8B-B14F-4D97-AF65-F5344CB8AC3E}">
        <p14:creationId xmlns:p14="http://schemas.microsoft.com/office/powerpoint/2010/main" val="41511303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1AFF5A5-F35F-4CA2-B692-5BF659F00E59}" type="datetimeFigureOut">
              <a:rPr lang="en-US" smtClean="0"/>
              <a:t>11/6/2012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8313BBB-46B7-4822-BA6A-F2DB48A96932}" type="slidenum">
              <a:rPr lang="en-US" smtClean="0"/>
              <a:t>‹#›</a:t>
            </a:fld>
            <a:endParaRPr lang="en-US" dirty="0"/>
          </a:p>
        </p:txBody>
      </p:sp>
    </p:spTree>
    <p:extLst>
      <p:ext uri="{BB962C8B-B14F-4D97-AF65-F5344CB8AC3E}">
        <p14:creationId xmlns:p14="http://schemas.microsoft.com/office/powerpoint/2010/main" val="2671816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1AFF5A5-F35F-4CA2-B692-5BF659F00E59}" type="datetimeFigureOut">
              <a:rPr lang="en-US" smtClean="0"/>
              <a:t>11/6/2012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8313BBB-46B7-4822-BA6A-F2DB48A96932}" type="slidenum">
              <a:rPr lang="en-US" smtClean="0"/>
              <a:t>‹#›</a:t>
            </a:fld>
            <a:endParaRPr lang="en-US" dirty="0"/>
          </a:p>
        </p:txBody>
      </p:sp>
    </p:spTree>
    <p:extLst>
      <p:ext uri="{BB962C8B-B14F-4D97-AF65-F5344CB8AC3E}">
        <p14:creationId xmlns:p14="http://schemas.microsoft.com/office/powerpoint/2010/main" val="4007349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AFF5A5-F35F-4CA2-B692-5BF659F00E59}" type="datetimeFigureOut">
              <a:rPr lang="en-US" smtClean="0"/>
              <a:t>11/6/2012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8313BBB-46B7-4822-BA6A-F2DB48A96932}" type="slidenum">
              <a:rPr lang="en-US" smtClean="0"/>
              <a:t>‹#›</a:t>
            </a:fld>
            <a:endParaRPr lang="en-US" dirty="0"/>
          </a:p>
        </p:txBody>
      </p:sp>
    </p:spTree>
    <p:extLst>
      <p:ext uri="{BB962C8B-B14F-4D97-AF65-F5344CB8AC3E}">
        <p14:creationId xmlns:p14="http://schemas.microsoft.com/office/powerpoint/2010/main" val="106882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AFF5A5-F35F-4CA2-B692-5BF659F00E59}" type="datetimeFigureOut">
              <a:rPr lang="en-US" smtClean="0"/>
              <a:t>11/6/2012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8313BBB-46B7-4822-BA6A-F2DB48A96932}" type="slidenum">
              <a:rPr lang="en-US" smtClean="0"/>
              <a:t>‹#›</a:t>
            </a:fld>
            <a:endParaRPr lang="en-US" dirty="0"/>
          </a:p>
        </p:txBody>
      </p:sp>
    </p:spTree>
    <p:extLst>
      <p:ext uri="{BB962C8B-B14F-4D97-AF65-F5344CB8AC3E}">
        <p14:creationId xmlns:p14="http://schemas.microsoft.com/office/powerpoint/2010/main" val="373069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AFF5A5-F35F-4CA2-B692-5BF659F00E59}" type="datetimeFigureOut">
              <a:rPr lang="en-US" smtClean="0"/>
              <a:t>11/6/2012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8313BBB-46B7-4822-BA6A-F2DB48A96932}" type="slidenum">
              <a:rPr lang="en-US" smtClean="0"/>
              <a:t>‹#›</a:t>
            </a:fld>
            <a:endParaRPr lang="en-US" dirty="0"/>
          </a:p>
        </p:txBody>
      </p:sp>
    </p:spTree>
    <p:extLst>
      <p:ext uri="{BB962C8B-B14F-4D97-AF65-F5344CB8AC3E}">
        <p14:creationId xmlns:p14="http://schemas.microsoft.com/office/powerpoint/2010/main" val="2770810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AFF5A5-F35F-4CA2-B692-5BF659F00E59}" type="datetimeFigureOut">
              <a:rPr lang="en-US" smtClean="0"/>
              <a:t>11/6/2012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313BBB-46B7-4822-BA6A-F2DB48A96932}" type="slidenum">
              <a:rPr lang="en-US" smtClean="0"/>
              <a:t>‹#›</a:t>
            </a:fld>
            <a:endParaRPr lang="en-US" dirty="0"/>
          </a:p>
        </p:txBody>
      </p:sp>
    </p:spTree>
    <p:extLst>
      <p:ext uri="{BB962C8B-B14F-4D97-AF65-F5344CB8AC3E}">
        <p14:creationId xmlns:p14="http://schemas.microsoft.com/office/powerpoint/2010/main" val="185481828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wmf"/></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Fraction Index</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page 1- 4 </a:t>
            </a:r>
            <a:r>
              <a:rPr lang="en-US" dirty="0"/>
              <a:t>F</a:t>
            </a:r>
            <a:r>
              <a:rPr lang="en-US" dirty="0" smtClean="0"/>
              <a:t>raction Essentials,reducing,common denominators, improper fractions and mixed numbers</a:t>
            </a:r>
          </a:p>
          <a:p>
            <a:endParaRPr lang="en-US" dirty="0"/>
          </a:p>
          <a:p>
            <a:r>
              <a:rPr lang="en-US" dirty="0" smtClean="0"/>
              <a:t>Page 5-6 adding fractions including mixed numbers</a:t>
            </a:r>
          </a:p>
          <a:p>
            <a:endParaRPr lang="en-US" dirty="0"/>
          </a:p>
          <a:p>
            <a:r>
              <a:rPr lang="en-US" dirty="0" smtClean="0"/>
              <a:t>Page 7-10 subtracting fractions including mixed numbers</a:t>
            </a:r>
          </a:p>
          <a:p>
            <a:endParaRPr lang="en-US" dirty="0"/>
          </a:p>
          <a:p>
            <a:r>
              <a:rPr lang="en-US" dirty="0" smtClean="0"/>
              <a:t>Page 10-11 multiplying fractions</a:t>
            </a:r>
          </a:p>
          <a:p>
            <a:endParaRPr lang="en-US" dirty="0"/>
          </a:p>
          <a:p>
            <a:r>
              <a:rPr lang="en-US" dirty="0" smtClean="0"/>
              <a:t>Page 12- 13 dividing fractions including reciprocals</a:t>
            </a:r>
            <a:endParaRPr lang="en-US" dirty="0"/>
          </a:p>
          <a:p>
            <a:endParaRPr lang="en-US" dirty="0" smtClean="0"/>
          </a:p>
          <a:p>
            <a:endParaRPr lang="en-US" dirty="0" smtClean="0"/>
          </a:p>
          <a:p>
            <a:endParaRPr lang="en-US" dirty="0" smtClean="0"/>
          </a:p>
          <a:p>
            <a:endParaRPr lang="en-US" dirty="0"/>
          </a:p>
          <a:p>
            <a:pPr marL="0" indent="0">
              <a:buNone/>
            </a:pPr>
            <a:endParaRPr lang="en-US" dirty="0" smtClean="0"/>
          </a:p>
          <a:p>
            <a:pPr marL="0" indent="0">
              <a:buNone/>
            </a:pPr>
            <a:endParaRPr lang="en-US" dirty="0"/>
          </a:p>
          <a:p>
            <a:pPr marL="0" indent="0">
              <a:buNone/>
            </a:pPr>
            <a:endParaRPr lang="en-US" dirty="0" smtClean="0"/>
          </a:p>
          <a:p>
            <a:endParaRPr lang="en-US" dirty="0" smtClean="0"/>
          </a:p>
          <a:p>
            <a:endParaRPr lang="en-US" dirty="0"/>
          </a:p>
        </p:txBody>
      </p:sp>
      <p:pic>
        <p:nvPicPr>
          <p:cNvPr id="1026" name="Picture 2" descr="C:\Users\180043\AppData\Local\Microsoft\Windows\Temporary Internet Files\Content.IE5\OK5R4SIA\MP90040898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7000" y="152400"/>
            <a:ext cx="25146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180043\AppData\Local\Microsoft\Windows\Temporary Internet Files\Content.IE5\YYYI7RMF\MP90042258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963" y="152400"/>
            <a:ext cx="2575237"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50619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029" y="152400"/>
            <a:ext cx="8229600" cy="1143000"/>
          </a:xfrm>
        </p:spPr>
        <p:txBody>
          <a:bodyPr/>
          <a:lstStyle/>
          <a:p>
            <a:r>
              <a:rPr lang="en-US" dirty="0" smtClean="0"/>
              <a:t>Reducing </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lgn="ctr">
                  <a:buNone/>
                </a:pPr>
                <a:r>
                  <a:rPr lang="en-US" sz="2800" dirty="0" smtClean="0"/>
                  <a:t>To reduce fractions you must first take the fraction and tell if it can be reduced if it can be reduced to reduce it you take a whole number and divide the top by that number and the bottom by that number for example </a:t>
                </a:r>
                <a14:m>
                  <m:oMath xmlns:m="http://schemas.openxmlformats.org/officeDocument/2006/math">
                    <m:f>
                      <m:fPr>
                        <m:ctrlPr>
                          <a:rPr lang="en-US" sz="2800" b="0" i="1" smtClean="0">
                            <a:latin typeface="Cambria Math"/>
                          </a:rPr>
                        </m:ctrlPr>
                      </m:fPr>
                      <m:num>
                        <m:r>
                          <a:rPr lang="en-US" sz="2800" b="0" i="1" smtClean="0">
                            <a:latin typeface="Cambria Math"/>
                          </a:rPr>
                          <m:t>10</m:t>
                        </m:r>
                      </m:num>
                      <m:den>
                        <m:r>
                          <a:rPr lang="en-US" sz="2800" b="0" i="1" smtClean="0">
                            <a:latin typeface="Cambria Math"/>
                          </a:rPr>
                          <m:t>20</m:t>
                        </m:r>
                      </m:den>
                    </m:f>
                    <m:r>
                      <a:rPr lang="en-US" sz="2800" b="0" i="0" smtClean="0">
                        <a:latin typeface="Cambria Math"/>
                      </a:rPr>
                      <m:t>=</m:t>
                    </m:r>
                    <m:f>
                      <m:fPr>
                        <m:ctrlPr>
                          <a:rPr lang="en-US" sz="2800" b="0" i="1" smtClean="0">
                            <a:latin typeface="Cambria Math"/>
                          </a:rPr>
                        </m:ctrlPr>
                      </m:fPr>
                      <m:num>
                        <m:r>
                          <a:rPr lang="en-US" sz="2800" b="0" i="1" smtClean="0">
                            <a:latin typeface="Cambria Math"/>
                          </a:rPr>
                          <m:t>5</m:t>
                        </m:r>
                      </m:num>
                      <m:den>
                        <m:r>
                          <a:rPr lang="en-US" sz="2800" b="0" i="1" smtClean="0">
                            <a:latin typeface="Cambria Math"/>
                          </a:rPr>
                          <m:t>10</m:t>
                        </m:r>
                      </m:den>
                    </m:f>
                  </m:oMath>
                </a14:m>
                <a:r>
                  <a:rPr lang="en-US" sz="2800" dirty="0" smtClean="0"/>
                  <a:t> I got that by dividing the top number 10 by 2 and the bottom number 20 by 2 to get </a:t>
                </a:r>
                <a14:m>
                  <m:oMath xmlns:m="http://schemas.openxmlformats.org/officeDocument/2006/math">
                    <m:f>
                      <m:fPr>
                        <m:ctrlPr>
                          <a:rPr lang="en-US" sz="2800" i="1" smtClean="0">
                            <a:latin typeface="Cambria Math"/>
                          </a:rPr>
                        </m:ctrlPr>
                      </m:fPr>
                      <m:num>
                        <m:r>
                          <a:rPr lang="en-US" sz="2800" b="0" i="1" smtClean="0">
                            <a:latin typeface="Cambria Math"/>
                          </a:rPr>
                          <m:t>5</m:t>
                        </m:r>
                      </m:num>
                      <m:den>
                        <m:r>
                          <a:rPr lang="en-US" sz="2800" b="0" i="1" smtClean="0">
                            <a:latin typeface="Cambria Math"/>
                          </a:rPr>
                          <m:t>10</m:t>
                        </m:r>
                      </m:den>
                    </m:f>
                  </m:oMath>
                </a14:m>
                <a:endParaRPr lang="en-US" sz="2800" dirty="0" smtClean="0"/>
              </a:p>
              <a:p>
                <a:pPr marL="0" indent="0" algn="just">
                  <a:buNone/>
                </a:pPr>
                <a:endParaRPr lang="en-US"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19" t="-1077" r="-1556"/>
                </a:stretch>
              </a:blipFill>
            </p:spPr>
            <p:txBody>
              <a:bodyPr/>
              <a:lstStyle/>
              <a:p>
                <a:r>
                  <a:rPr lang="en-US">
                    <a:noFill/>
                  </a:rPr>
                  <a:t> </a:t>
                </a:r>
              </a:p>
            </p:txBody>
          </p:sp>
        </mc:Fallback>
      </mc:AlternateContent>
      <p:pic>
        <p:nvPicPr>
          <p:cNvPr id="2050" name="Picture 2" descr="C:\Users\180043\AppData\Local\Microsoft\Windows\Temporary Internet Files\Content.IE5\YYYI7RMF\MC900437207[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4631871"/>
            <a:ext cx="7924800" cy="21336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180043\AppData\Local\Microsoft\Windows\Temporary Internet Files\Content.IE5\RPAJHB3N\MC90043453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01743" y="6232071"/>
            <a:ext cx="468086" cy="53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15880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Improper Fractions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r>
                  <a:rPr lang="en-US" dirty="0" smtClean="0"/>
                  <a:t>An improper fraction has the numerator as the same or larger than the denominator.Example </a:t>
                </a:r>
                <a14:m>
                  <m:oMath xmlns:m="http://schemas.openxmlformats.org/officeDocument/2006/math">
                    <m:f>
                      <m:fPr>
                        <m:ctrlPr>
                          <a:rPr lang="en-US" i="1" smtClean="0">
                            <a:latin typeface="Cambria Math"/>
                          </a:rPr>
                        </m:ctrlPr>
                      </m:fPr>
                      <m:num>
                        <m:r>
                          <a:rPr lang="en-US" b="0" i="1" smtClean="0">
                            <a:latin typeface="Cambria Math"/>
                          </a:rPr>
                          <m:t>5</m:t>
                        </m:r>
                      </m:num>
                      <m:den>
                        <m:r>
                          <a:rPr lang="en-US" b="0" i="1" smtClean="0">
                            <a:latin typeface="Cambria Math"/>
                          </a:rPr>
                          <m:t>4</m:t>
                        </m:r>
                      </m:den>
                    </m:f>
                  </m:oMath>
                </a14:m>
                <a:r>
                  <a:rPr lang="en-US" dirty="0" smtClean="0"/>
                  <a:t> which would reduce to 1</a:t>
                </a:r>
                <a14:m>
                  <m:oMath xmlns:m="http://schemas.openxmlformats.org/officeDocument/2006/math">
                    <m:f>
                      <m:fPr>
                        <m:ctrlPr>
                          <a:rPr lang="en-US" i="1" smtClean="0">
                            <a:latin typeface="Cambria Math"/>
                          </a:rPr>
                        </m:ctrlPr>
                      </m:fPr>
                      <m:num>
                        <m:r>
                          <a:rPr lang="en-US" b="0" i="1" smtClean="0">
                            <a:latin typeface="Cambria Math"/>
                          </a:rPr>
                          <m:t>1</m:t>
                        </m:r>
                      </m:num>
                      <m:den>
                        <m:r>
                          <a:rPr lang="en-US" b="0" i="1" smtClean="0">
                            <a:latin typeface="Cambria Math"/>
                          </a:rPr>
                          <m:t>4</m:t>
                        </m:r>
                      </m:den>
                    </m:f>
                  </m:oMath>
                </a14:m>
                <a:r>
                  <a:rPr lang="en-US" dirty="0" smtClean="0"/>
                  <a:t> I got that by seeing how many times 4 can go into 5 which would be 1 and the leftover which is 1 would go over the original denominator which is 4 so that would make the final fraction 1</a:t>
                </a:r>
                <a14:m>
                  <m:oMath xmlns:m="http://schemas.openxmlformats.org/officeDocument/2006/math">
                    <m:f>
                      <m:fPr>
                        <m:ctrlPr>
                          <a:rPr lang="en-US" i="1" smtClean="0">
                            <a:latin typeface="Cambria Math"/>
                          </a:rPr>
                        </m:ctrlPr>
                      </m:fPr>
                      <m:num>
                        <m:r>
                          <a:rPr lang="en-US" b="0" i="1" smtClean="0">
                            <a:latin typeface="Cambria Math"/>
                          </a:rPr>
                          <m:t>1</m:t>
                        </m:r>
                      </m:num>
                      <m:den>
                        <m:r>
                          <a:rPr lang="en-US" b="0" i="1" smtClean="0">
                            <a:latin typeface="Cambria Math"/>
                          </a:rPr>
                          <m:t>4</m:t>
                        </m:r>
                      </m:den>
                    </m:f>
                  </m:oMath>
                </a14:m>
                <a:r>
                  <a:rPr lang="en-US" dirty="0" smtClean="0"/>
                  <a:t>.</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852" t="-1615" r="-1630"/>
                </a:stretch>
              </a:blipFill>
            </p:spPr>
            <p:txBody>
              <a:bodyPr/>
              <a:lstStyle/>
              <a:p>
                <a:r>
                  <a:rPr lang="en-US">
                    <a:noFill/>
                  </a:rPr>
                  <a:t> </a:t>
                </a:r>
              </a:p>
            </p:txBody>
          </p:sp>
        </mc:Fallback>
      </mc:AlternateContent>
      <p:pic>
        <p:nvPicPr>
          <p:cNvPr id="2050" name="Picture 2" descr="C:\Users\180043\AppData\Local\Microsoft\Windows\Temporary Internet Files\Content.IE5\RPAJHB3N\MM900185589[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6238875"/>
            <a:ext cx="619125" cy="619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22976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Mixed Numbers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r>
                  <a:rPr lang="en-US" dirty="0" smtClean="0"/>
                  <a:t>A mixed number is when there is a fraction and a whole number both put together to make a mixed number for example 2 and </a:t>
                </a:r>
                <a14:m>
                  <m:oMath xmlns:m="http://schemas.openxmlformats.org/officeDocument/2006/math">
                    <m:f>
                      <m:fPr>
                        <m:ctrlPr>
                          <a:rPr lang="en-US" i="1" smtClean="0">
                            <a:latin typeface="Cambria Math"/>
                          </a:rPr>
                        </m:ctrlPr>
                      </m:fPr>
                      <m:num>
                        <m:r>
                          <a:rPr lang="en-US" b="0" i="1" smtClean="0">
                            <a:latin typeface="Cambria Math"/>
                          </a:rPr>
                          <m:t>4</m:t>
                        </m:r>
                      </m:num>
                      <m:den>
                        <m:r>
                          <a:rPr lang="en-US" b="0" i="1" smtClean="0">
                            <a:latin typeface="Cambria Math"/>
                          </a:rPr>
                          <m:t>5</m:t>
                        </m:r>
                      </m:den>
                    </m:f>
                  </m:oMath>
                </a14:m>
                <a:r>
                  <a:rPr lang="en-US" dirty="0" smtClean="0"/>
                  <a:t> together would make a new number which would be 2</a:t>
                </a:r>
                <a14:m>
                  <m:oMath xmlns:m="http://schemas.openxmlformats.org/officeDocument/2006/math">
                    <m:f>
                      <m:fPr>
                        <m:ctrlPr>
                          <a:rPr lang="en-US" i="1" smtClean="0">
                            <a:latin typeface="Cambria Math"/>
                          </a:rPr>
                        </m:ctrlPr>
                      </m:fPr>
                      <m:num>
                        <m:r>
                          <a:rPr lang="en-US" b="0" i="1" smtClean="0">
                            <a:latin typeface="Cambria Math"/>
                          </a:rPr>
                          <m:t>4</m:t>
                        </m:r>
                      </m:num>
                      <m:den>
                        <m:r>
                          <a:rPr lang="en-US" b="0" i="1" smtClean="0">
                            <a:latin typeface="Cambria Math"/>
                          </a:rPr>
                          <m:t>5</m:t>
                        </m:r>
                      </m:den>
                    </m:f>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852" t="-1615"/>
                </a:stretch>
              </a:blipFill>
            </p:spPr>
            <p:txBody>
              <a:bodyPr/>
              <a:lstStyle/>
              <a:p>
                <a:r>
                  <a:rPr lang="en-US">
                    <a:noFill/>
                  </a:rPr>
                  <a:t> </a:t>
                </a:r>
              </a:p>
            </p:txBody>
          </p:sp>
        </mc:Fallback>
      </mc:AlternateContent>
      <p:pic>
        <p:nvPicPr>
          <p:cNvPr id="3075" name="Picture 3" descr="C:\Users\180043\AppData\Local\Microsoft\Windows\Temporary Internet Files\Content.IE5\YYYI7RMF\MC90001431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29600" y="6019800"/>
            <a:ext cx="705582" cy="838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5268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Adding fractions including mixed numbers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r>
                  <a:rPr lang="en-US" dirty="0" smtClean="0"/>
                  <a:t>To add fractions including mixed number you can take the two whole numbers example 4</a:t>
                </a:r>
                <a14:m>
                  <m:oMath xmlns:m="http://schemas.openxmlformats.org/officeDocument/2006/math">
                    <m:f>
                      <m:fPr>
                        <m:ctrlPr>
                          <a:rPr lang="en-US" i="1" smtClean="0">
                            <a:latin typeface="Cambria Math"/>
                          </a:rPr>
                        </m:ctrlPr>
                      </m:fPr>
                      <m:num>
                        <m:r>
                          <a:rPr lang="en-US" b="0" i="1" smtClean="0">
                            <a:latin typeface="Cambria Math"/>
                          </a:rPr>
                          <m:t>1</m:t>
                        </m:r>
                      </m:num>
                      <m:den>
                        <m:r>
                          <a:rPr lang="en-US" b="0" i="1" smtClean="0">
                            <a:latin typeface="Cambria Math"/>
                          </a:rPr>
                          <m:t>4</m:t>
                        </m:r>
                      </m:den>
                    </m:f>
                  </m:oMath>
                </a14:m>
                <a:r>
                  <a:rPr lang="en-US" dirty="0" smtClean="0"/>
                  <a:t> +3 </a:t>
                </a:r>
                <a14:m>
                  <m:oMath xmlns:m="http://schemas.openxmlformats.org/officeDocument/2006/math">
                    <m:f>
                      <m:fPr>
                        <m:ctrlPr>
                          <a:rPr lang="en-US" i="1" smtClean="0">
                            <a:latin typeface="Cambria Math"/>
                          </a:rPr>
                        </m:ctrlPr>
                      </m:fPr>
                      <m:num>
                        <m:r>
                          <a:rPr lang="en-US" b="0" i="1" smtClean="0">
                            <a:latin typeface="Cambria Math"/>
                          </a:rPr>
                          <m:t>2</m:t>
                        </m:r>
                      </m:num>
                      <m:den>
                        <m:r>
                          <a:rPr lang="en-US" b="0" i="1" smtClean="0">
                            <a:latin typeface="Cambria Math"/>
                          </a:rPr>
                          <m:t>4</m:t>
                        </m:r>
                      </m:den>
                    </m:f>
                  </m:oMath>
                </a14:m>
                <a:r>
                  <a:rPr lang="en-US" dirty="0" smtClean="0"/>
                  <a:t> you could take the two whole numbers which are 4 and 3 and add them together to get 7 then you take both of the two fractions and add them which are </a:t>
                </a:r>
                <a14:m>
                  <m:oMath xmlns:m="http://schemas.openxmlformats.org/officeDocument/2006/math">
                    <m:f>
                      <m:fPr>
                        <m:ctrlPr>
                          <a:rPr lang="en-US" i="1" smtClean="0">
                            <a:latin typeface="Cambria Math"/>
                          </a:rPr>
                        </m:ctrlPr>
                      </m:fPr>
                      <m:num>
                        <m:r>
                          <a:rPr lang="en-US" b="0" i="1" smtClean="0">
                            <a:latin typeface="Cambria Math"/>
                          </a:rPr>
                          <m:t>1</m:t>
                        </m:r>
                      </m:num>
                      <m:den>
                        <m:r>
                          <a:rPr lang="en-US" b="0" i="1" smtClean="0">
                            <a:latin typeface="Cambria Math"/>
                          </a:rPr>
                          <m:t>4</m:t>
                        </m:r>
                      </m:den>
                    </m:f>
                  </m:oMath>
                </a14:m>
                <a:r>
                  <a:rPr lang="en-US" dirty="0" smtClean="0"/>
                  <a:t> and </a:t>
                </a:r>
                <a14:m>
                  <m:oMath xmlns:m="http://schemas.openxmlformats.org/officeDocument/2006/math">
                    <m:f>
                      <m:fPr>
                        <m:ctrlPr>
                          <a:rPr lang="en-US" i="1" smtClean="0">
                            <a:latin typeface="Cambria Math"/>
                          </a:rPr>
                        </m:ctrlPr>
                      </m:fPr>
                      <m:num>
                        <m:r>
                          <a:rPr lang="en-US" b="0" i="1" smtClean="0">
                            <a:latin typeface="Cambria Math"/>
                          </a:rPr>
                          <m:t>2</m:t>
                        </m:r>
                      </m:num>
                      <m:den>
                        <m:r>
                          <a:rPr lang="en-US" b="0" i="1" smtClean="0">
                            <a:latin typeface="Cambria Math"/>
                          </a:rPr>
                          <m:t>4</m:t>
                        </m:r>
                      </m:den>
                    </m:f>
                  </m:oMath>
                </a14:m>
                <a:r>
                  <a:rPr lang="en-US" dirty="0" smtClean="0"/>
                  <a:t> and add them together to get </a:t>
                </a:r>
                <a14:m>
                  <m:oMath xmlns:m="http://schemas.openxmlformats.org/officeDocument/2006/math">
                    <m:f>
                      <m:fPr>
                        <m:ctrlPr>
                          <a:rPr lang="en-US" i="1" smtClean="0">
                            <a:latin typeface="Cambria Math"/>
                          </a:rPr>
                        </m:ctrlPr>
                      </m:fPr>
                      <m:num>
                        <m:r>
                          <a:rPr lang="en-US" b="0" i="1" smtClean="0">
                            <a:latin typeface="Cambria Math"/>
                          </a:rPr>
                          <m:t>3</m:t>
                        </m:r>
                      </m:num>
                      <m:den>
                        <m:r>
                          <a:rPr lang="en-US" b="0" i="1" smtClean="0">
                            <a:latin typeface="Cambria Math"/>
                          </a:rPr>
                          <m:t>4</m:t>
                        </m:r>
                      </m:den>
                    </m:f>
                  </m:oMath>
                </a14:m>
                <a:r>
                  <a:rPr lang="en-US" dirty="0" smtClean="0"/>
                  <a:t> then you put the 7 and the </a:t>
                </a:r>
                <a14:m>
                  <m:oMath xmlns:m="http://schemas.openxmlformats.org/officeDocument/2006/math">
                    <m:f>
                      <m:fPr>
                        <m:ctrlPr>
                          <a:rPr lang="en-US" i="1" smtClean="0">
                            <a:latin typeface="Cambria Math"/>
                          </a:rPr>
                        </m:ctrlPr>
                      </m:fPr>
                      <m:num>
                        <m:r>
                          <a:rPr lang="en-US" b="0" i="1" smtClean="0">
                            <a:latin typeface="Cambria Math"/>
                          </a:rPr>
                          <m:t>3</m:t>
                        </m:r>
                      </m:num>
                      <m:den>
                        <m:r>
                          <a:rPr lang="en-US" b="0" i="1" smtClean="0">
                            <a:latin typeface="Cambria Math"/>
                          </a:rPr>
                          <m:t>4</m:t>
                        </m:r>
                      </m:den>
                    </m:f>
                  </m:oMath>
                </a14:m>
                <a:r>
                  <a:rPr lang="en-US" dirty="0" smtClean="0"/>
                  <a:t> together to get 7</a:t>
                </a:r>
                <a14:m>
                  <m:oMath xmlns:m="http://schemas.openxmlformats.org/officeDocument/2006/math">
                    <m:f>
                      <m:fPr>
                        <m:ctrlPr>
                          <a:rPr lang="en-US" i="1" smtClean="0">
                            <a:latin typeface="Cambria Math"/>
                          </a:rPr>
                        </m:ctrlPr>
                      </m:fPr>
                      <m:num>
                        <m:r>
                          <a:rPr lang="en-US" b="0" i="1" smtClean="0">
                            <a:latin typeface="Cambria Math"/>
                          </a:rPr>
                          <m:t>3</m:t>
                        </m:r>
                      </m:num>
                      <m:den>
                        <m:r>
                          <a:rPr lang="en-US" b="0" i="1" smtClean="0">
                            <a:latin typeface="Cambria Math"/>
                          </a:rPr>
                          <m:t>4</m:t>
                        </m:r>
                      </m:den>
                    </m:f>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852" t="-1615" r="-2519"/>
                </a:stretch>
              </a:blipFill>
            </p:spPr>
            <p:txBody>
              <a:bodyPr/>
              <a:lstStyle/>
              <a:p>
                <a:r>
                  <a:rPr lang="en-US">
                    <a:noFill/>
                  </a:rPr>
                  <a:t> </a:t>
                </a:r>
              </a:p>
            </p:txBody>
          </p:sp>
        </mc:Fallback>
      </mc:AlternateContent>
      <p:pic>
        <p:nvPicPr>
          <p:cNvPr id="1026" name="Picture 2" descr="C:\Users\180043\AppData\Local\Microsoft\Windows\Temporary Internet Files\Content.IE5\AK421JTR\MM900178301[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8477250" y="6191250"/>
            <a:ext cx="666750" cy="666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7729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1"/>
          </a:solidFill>
        </p:spPr>
        <p:txBody>
          <a:bodyPr>
            <a:normAutofit/>
          </a:bodyPr>
          <a:lstStyle/>
          <a:p>
            <a:r>
              <a:rPr lang="en-US" dirty="0" smtClean="0">
                <a:solidFill>
                  <a:srgbClr val="FF0000"/>
                </a:solidFill>
              </a:rPr>
              <a:t>Adding fractions</a:t>
            </a:r>
            <a:endParaRPr lang="en-US" dirty="0">
              <a:solidFill>
                <a:srgbClr val="FF0000"/>
              </a:solidFill>
            </a:endParaRPr>
          </a:p>
        </p:txBody>
      </p:sp>
      <mc:AlternateContent xmlns:mc="http://schemas.openxmlformats.org/markup-compatibility/2006" xmlns:a14="http://schemas.microsoft.com/office/drawing/2010/main">
        <mc:Choice Requires="a14">
          <p:sp>
            <p:nvSpPr>
              <p:cNvPr id="4" name="Content Placeholder 3"/>
              <p:cNvSpPr>
                <a:spLocks noGrp="1"/>
              </p:cNvSpPr>
              <p:nvPr>
                <p:ph idx="1"/>
              </p:nvPr>
            </p:nvSpPr>
            <p:spPr>
              <a:solidFill>
                <a:schemeClr val="tx1"/>
              </a:solidFill>
            </p:spPr>
            <p:txBody>
              <a:bodyPr>
                <a:normAutofit fontScale="92500" lnSpcReduction="10000"/>
              </a:bodyPr>
              <a:lstStyle/>
              <a:p>
                <a:pPr marL="0" indent="0">
                  <a:buNone/>
                </a:pPr>
                <a:r>
                  <a:rPr lang="en-US" dirty="0" smtClean="0">
                    <a:solidFill>
                      <a:srgbClr val="FF0000"/>
                    </a:solidFill>
                  </a:rPr>
                  <a:t>A.Brandon had </a:t>
                </a:r>
                <a14:m>
                  <m:oMath xmlns:m="http://schemas.openxmlformats.org/officeDocument/2006/math">
                    <m:f>
                      <m:fPr>
                        <m:ctrlPr>
                          <a:rPr lang="en-US" i="1" smtClean="0">
                            <a:solidFill>
                              <a:srgbClr val="FF0000"/>
                            </a:solidFill>
                            <a:latin typeface="Cambria Math"/>
                          </a:rPr>
                        </m:ctrlPr>
                      </m:fPr>
                      <m:num>
                        <m:r>
                          <a:rPr lang="en-US" b="0" i="1" smtClean="0">
                            <a:solidFill>
                              <a:srgbClr val="FF0000"/>
                            </a:solidFill>
                            <a:latin typeface="Cambria Math"/>
                          </a:rPr>
                          <m:t>4</m:t>
                        </m:r>
                      </m:num>
                      <m:den>
                        <m:r>
                          <a:rPr lang="en-US" b="0" i="1" smtClean="0">
                            <a:solidFill>
                              <a:srgbClr val="FF0000"/>
                            </a:solidFill>
                            <a:latin typeface="Cambria Math"/>
                          </a:rPr>
                          <m:t>8</m:t>
                        </m:r>
                      </m:den>
                    </m:f>
                  </m:oMath>
                </a14:m>
                <a:r>
                  <a:rPr lang="en-US" dirty="0" smtClean="0">
                    <a:solidFill>
                      <a:srgbClr val="FF0000"/>
                    </a:solidFill>
                  </a:rPr>
                  <a:t> pieces of pizza for lunch and had </a:t>
                </a:r>
                <a14:m>
                  <m:oMath xmlns:m="http://schemas.openxmlformats.org/officeDocument/2006/math">
                    <m:f>
                      <m:fPr>
                        <m:ctrlPr>
                          <a:rPr lang="en-US" i="1" smtClean="0">
                            <a:solidFill>
                              <a:srgbClr val="FF0000"/>
                            </a:solidFill>
                            <a:latin typeface="Cambria Math"/>
                          </a:rPr>
                        </m:ctrlPr>
                      </m:fPr>
                      <m:num>
                        <m:r>
                          <a:rPr lang="en-US" b="0" i="1" smtClean="0">
                            <a:solidFill>
                              <a:srgbClr val="FF0000"/>
                            </a:solidFill>
                            <a:latin typeface="Cambria Math"/>
                          </a:rPr>
                          <m:t>1</m:t>
                        </m:r>
                      </m:num>
                      <m:den>
                        <m:r>
                          <a:rPr lang="en-US" b="0" i="1" smtClean="0">
                            <a:solidFill>
                              <a:srgbClr val="FF0000"/>
                            </a:solidFill>
                            <a:latin typeface="Cambria Math"/>
                          </a:rPr>
                          <m:t>16</m:t>
                        </m:r>
                      </m:den>
                    </m:f>
                  </m:oMath>
                </a14:m>
                <a:r>
                  <a:rPr lang="en-US" dirty="0" smtClean="0">
                    <a:solidFill>
                      <a:srgbClr val="FF0000"/>
                    </a:solidFill>
                  </a:rPr>
                  <a:t> pieces of pizza for dinner how many pieces did Brandon have in all?</a:t>
                </a:r>
              </a:p>
              <a:p>
                <a:pPr marL="0" indent="0">
                  <a:buNone/>
                </a:pPr>
                <a:endParaRPr lang="en-US" dirty="0">
                  <a:solidFill>
                    <a:srgbClr val="FF0000"/>
                  </a:solidFill>
                </a:endParaRPr>
              </a:p>
              <a:p>
                <a:pPr marL="0" indent="0">
                  <a:buNone/>
                </a:pPr>
                <a:r>
                  <a:rPr lang="en-US" dirty="0" smtClean="0">
                    <a:solidFill>
                      <a:srgbClr val="FF0000"/>
                    </a:solidFill>
                  </a:rPr>
                  <a:t>B.Hudson and Dylann went fishing Hudson caught </a:t>
                </a:r>
                <a14:m>
                  <m:oMath xmlns:m="http://schemas.openxmlformats.org/officeDocument/2006/math">
                    <m:f>
                      <m:fPr>
                        <m:ctrlPr>
                          <a:rPr lang="en-US" i="1" smtClean="0">
                            <a:solidFill>
                              <a:srgbClr val="FF0000"/>
                            </a:solidFill>
                            <a:latin typeface="Cambria Math"/>
                          </a:rPr>
                        </m:ctrlPr>
                      </m:fPr>
                      <m:num>
                        <m:r>
                          <a:rPr lang="en-US" b="0" i="1" smtClean="0">
                            <a:solidFill>
                              <a:srgbClr val="FF0000"/>
                            </a:solidFill>
                            <a:latin typeface="Cambria Math"/>
                          </a:rPr>
                          <m:t>4</m:t>
                        </m:r>
                      </m:num>
                      <m:den>
                        <m:r>
                          <a:rPr lang="en-US" b="0" i="1" smtClean="0">
                            <a:solidFill>
                              <a:srgbClr val="FF0000"/>
                            </a:solidFill>
                            <a:latin typeface="Cambria Math"/>
                          </a:rPr>
                          <m:t>10</m:t>
                        </m:r>
                      </m:den>
                    </m:f>
                  </m:oMath>
                </a14:m>
                <a:r>
                  <a:rPr lang="en-US" dirty="0" smtClean="0">
                    <a:solidFill>
                      <a:srgbClr val="FF0000"/>
                    </a:solidFill>
                  </a:rPr>
                  <a:t> of the fish in </a:t>
                </a:r>
                <a:r>
                  <a:rPr lang="en-US" dirty="0">
                    <a:solidFill>
                      <a:srgbClr val="FF0000"/>
                    </a:solidFill>
                  </a:rPr>
                  <a:t>H</a:t>
                </a:r>
                <a:r>
                  <a:rPr lang="en-US" dirty="0" smtClean="0">
                    <a:solidFill>
                      <a:srgbClr val="FF0000"/>
                    </a:solidFill>
                  </a:rPr>
                  <a:t>udsons’ fishing spot Dylann caught </a:t>
                </a:r>
                <a14:m>
                  <m:oMath xmlns:m="http://schemas.openxmlformats.org/officeDocument/2006/math">
                    <m:f>
                      <m:fPr>
                        <m:ctrlPr>
                          <a:rPr lang="en-US" i="1" smtClean="0">
                            <a:solidFill>
                              <a:srgbClr val="FF0000"/>
                            </a:solidFill>
                            <a:latin typeface="Cambria Math"/>
                          </a:rPr>
                        </m:ctrlPr>
                      </m:fPr>
                      <m:num>
                        <m:r>
                          <a:rPr lang="en-US" b="0" i="1" smtClean="0">
                            <a:solidFill>
                              <a:srgbClr val="FF0000"/>
                            </a:solidFill>
                            <a:latin typeface="Cambria Math"/>
                          </a:rPr>
                          <m:t>5</m:t>
                        </m:r>
                      </m:num>
                      <m:den>
                        <m:r>
                          <a:rPr lang="en-US" b="0" i="1" smtClean="0">
                            <a:solidFill>
                              <a:srgbClr val="FF0000"/>
                            </a:solidFill>
                            <a:latin typeface="Cambria Math"/>
                          </a:rPr>
                          <m:t>10</m:t>
                        </m:r>
                      </m:den>
                    </m:f>
                  </m:oMath>
                </a14:m>
                <a:r>
                  <a:rPr lang="en-US" dirty="0" smtClean="0">
                    <a:solidFill>
                      <a:srgbClr val="FF0000"/>
                    </a:solidFill>
                  </a:rPr>
                  <a:t> of the fish how many did Hudson and Dylann catch altogether?</a:t>
                </a:r>
                <a:endParaRPr lang="en-US" dirty="0">
                  <a:solidFill>
                    <a:srgbClr val="FF0000"/>
                  </a:solidFill>
                </a:endParaRPr>
              </a:p>
            </p:txBody>
          </p:sp>
        </mc:Choice>
        <mc:Fallback xmlns="">
          <p:sp>
            <p:nvSpPr>
              <p:cNvPr id="4" name="Content Placeholder 3"/>
              <p:cNvSpPr>
                <a:spLocks noGrp="1" noRot="1" noChangeAspect="1" noMove="1" noResize="1" noEditPoints="1" noAdjustHandles="1" noChangeArrowheads="1" noChangeShapeType="1" noTextEdit="1"/>
              </p:cNvSpPr>
              <p:nvPr>
                <p:ph idx="1"/>
              </p:nvPr>
            </p:nvSpPr>
            <p:spPr>
              <a:blipFill rotWithShape="1">
                <a:blip r:embed="rId2"/>
                <a:stretch>
                  <a:fillRect l="-1630" t="-135" r="-2370"/>
                </a:stretch>
              </a:blipFill>
            </p:spPr>
            <p:txBody>
              <a:bodyPr/>
              <a:lstStyle/>
              <a:p>
                <a:r>
                  <a:rPr lang="en-US">
                    <a:noFill/>
                  </a:rPr>
                  <a:t> </a:t>
                </a:r>
              </a:p>
            </p:txBody>
          </p:sp>
        </mc:Fallback>
      </mc:AlternateContent>
      <p:pic>
        <p:nvPicPr>
          <p:cNvPr id="2050" name="Picture 2" descr="C:\Users\180043\AppData\Local\Microsoft\Windows\Temporary Internet Files\Content.IE5\AK421JTR\MC90001421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4800" y="5410200"/>
            <a:ext cx="735482" cy="7354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2322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Dividing Fractions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solidFill>
                  <a:srgbClr val="92D050"/>
                </a:solidFill>
              </a:rPr>
              <a:t>To divide fractions you first take your mixed numbers then you turn them into improper fractions, but if already improper they should stay the same. take the denominator and multiply it by the whole number then take that number and add it to the numerator then you do the same with the other fraction your next step would be to reciprocate the right fraction, to reciprocate you switch the numerator and the denominator then you multiply both of the fractions together.</a:t>
            </a:r>
            <a:endParaRPr lang="en-US" dirty="0">
              <a:solidFill>
                <a:srgbClr val="92D050"/>
              </a:solidFill>
            </a:endParaRPr>
          </a:p>
        </p:txBody>
      </p:sp>
      <p:pic>
        <p:nvPicPr>
          <p:cNvPr id="2050" name="Picture 2" descr="C:\Users\180043\AppData\Local\Microsoft\Windows\Temporary Internet Files\Content.IE5\2LFWI6HU\MP900309353[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05800" y="6126265"/>
            <a:ext cx="762000" cy="624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0500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a:t>D</a:t>
            </a:r>
            <a:r>
              <a:rPr lang="en-US" dirty="0" smtClean="0"/>
              <a:t>ividing fractions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fontScale="92500"/>
              </a:bodyPr>
              <a:lstStyle/>
              <a:p>
                <a:pPr marL="0" indent="0">
                  <a:buNone/>
                </a:pPr>
                <a:r>
                  <a:rPr lang="en-US" sz="2000" dirty="0" smtClean="0"/>
                  <a:t>Donna and </a:t>
                </a:r>
                <a:r>
                  <a:rPr lang="en-US" sz="2000" dirty="0"/>
                  <a:t>A</a:t>
                </a:r>
                <a:r>
                  <a:rPr lang="en-US" sz="2000" dirty="0" smtClean="0"/>
                  <a:t>lfred were eating pie. They were trying to cut them into </a:t>
                </a:r>
                <a14:m>
                  <m:oMath xmlns:m="http://schemas.openxmlformats.org/officeDocument/2006/math">
                    <m:f>
                      <m:fPr>
                        <m:ctrlPr>
                          <a:rPr lang="en-US" sz="2000" i="1" smtClean="0">
                            <a:latin typeface="Cambria Math"/>
                          </a:rPr>
                        </m:ctrlPr>
                      </m:fPr>
                      <m:num>
                        <m:r>
                          <a:rPr lang="en-US" sz="2000" b="0" i="1" smtClean="0">
                            <a:latin typeface="Cambria Math"/>
                          </a:rPr>
                          <m:t>1</m:t>
                        </m:r>
                      </m:num>
                      <m:den>
                        <m:r>
                          <a:rPr lang="en-US" sz="2000" b="0" i="1" smtClean="0">
                            <a:latin typeface="Cambria Math"/>
                          </a:rPr>
                          <m:t>8</m:t>
                        </m:r>
                      </m:den>
                    </m:f>
                  </m:oMath>
                </a14:m>
                <a:r>
                  <a:rPr lang="en-US" sz="2000" dirty="0" smtClean="0"/>
                  <a:t> pieces. They had 2 pies they were trying to figure out how many pieces they would get. Divide to find the answer</a:t>
                </a:r>
                <a:r>
                  <a:rPr lang="en-US" sz="2000" dirty="0" smtClean="0"/>
                  <a:t>.</a:t>
                </a:r>
              </a:p>
              <a:p>
                <a:pPr marL="0" indent="0">
                  <a:buNone/>
                </a:pPr>
                <a:endParaRPr lang="en-US" sz="2000" dirty="0"/>
              </a:p>
              <a:p>
                <a:pPr marL="0" indent="0">
                  <a:buNone/>
                </a:pPr>
                <a:r>
                  <a:rPr lang="en-US" sz="2000" dirty="0" smtClean="0"/>
                  <a:t>                                                                                                                                                      Lucas has 4 </a:t>
                </a:r>
                <a14:m>
                  <m:oMath xmlns:m="http://schemas.openxmlformats.org/officeDocument/2006/math">
                    <m:f>
                      <m:fPr>
                        <m:ctrlPr>
                          <a:rPr lang="en-US" sz="2000" i="1" smtClean="0">
                            <a:latin typeface="Cambria Math"/>
                          </a:rPr>
                        </m:ctrlPr>
                      </m:fPr>
                      <m:num>
                        <m:r>
                          <a:rPr lang="en-US" sz="2000" b="0" i="1" smtClean="0">
                            <a:latin typeface="Cambria Math"/>
                          </a:rPr>
                          <m:t>1</m:t>
                        </m:r>
                      </m:num>
                      <m:den>
                        <m:r>
                          <a:rPr lang="en-US" sz="2000" b="0" i="1" smtClean="0">
                            <a:latin typeface="Cambria Math"/>
                          </a:rPr>
                          <m:t>2</m:t>
                        </m:r>
                      </m:den>
                    </m:f>
                  </m:oMath>
                </a14:m>
                <a:r>
                  <a:rPr lang="en-US" sz="2000" dirty="0" smtClean="0"/>
                  <a:t> pizzas he was trying to divide then into </a:t>
                </a:r>
                <a14:m>
                  <m:oMath xmlns:m="http://schemas.openxmlformats.org/officeDocument/2006/math">
                    <m:f>
                      <m:fPr>
                        <m:ctrlPr>
                          <a:rPr lang="en-US" sz="2000" i="1" smtClean="0">
                            <a:latin typeface="Cambria Math"/>
                          </a:rPr>
                        </m:ctrlPr>
                      </m:fPr>
                      <m:num>
                        <m:r>
                          <a:rPr lang="en-US" sz="2000" b="0" i="1" smtClean="0">
                            <a:latin typeface="Cambria Math"/>
                          </a:rPr>
                          <m:t>1</m:t>
                        </m:r>
                      </m:num>
                      <m:den>
                        <m:r>
                          <a:rPr lang="en-US" sz="2000" b="0" i="1" smtClean="0">
                            <a:latin typeface="Cambria Math"/>
                          </a:rPr>
                          <m:t>2</m:t>
                        </m:r>
                      </m:den>
                    </m:f>
                  </m:oMath>
                </a14:m>
                <a:r>
                  <a:rPr lang="en-US" sz="2000" dirty="0" smtClean="0"/>
                  <a:t> equally among 4 friends figure out how many halves each friend would get</a:t>
                </a:r>
              </a:p>
              <a:p>
                <a:pPr marL="0" indent="0">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667"/>
                </a:stretch>
              </a:blipFill>
            </p:spPr>
            <p:txBody>
              <a:bodyPr/>
              <a:lstStyle/>
              <a:p>
                <a:r>
                  <a:rPr lang="en-US">
                    <a:noFill/>
                  </a:rPr>
                  <a:t> </a:t>
                </a:r>
              </a:p>
            </p:txBody>
          </p:sp>
        </mc:Fallback>
      </mc:AlternateContent>
      <p:pic>
        <p:nvPicPr>
          <p:cNvPr id="1028" name="Picture 4" descr="C:\Users\180043\AppData\Local\Microsoft\Windows\Temporary Internet Files\Content.IE5\ULAPQK7O\MC90023726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99969" y="5994718"/>
            <a:ext cx="1107541" cy="8271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90337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302</TotalTime>
  <Words>591</Words>
  <Application>Microsoft Office PowerPoint</Application>
  <PresentationFormat>On-screen Show (4:3)</PresentationFormat>
  <Paragraphs>35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Fraction Index</vt:lpstr>
      <vt:lpstr>Reducing </vt:lpstr>
      <vt:lpstr>Improper Fractions</vt:lpstr>
      <vt:lpstr>Mixed Numbers</vt:lpstr>
      <vt:lpstr>Adding fractions including mixed numbers</vt:lpstr>
      <vt:lpstr>Adding fractions</vt:lpstr>
      <vt:lpstr>Dividing Fractions</vt:lpstr>
      <vt:lpstr> Dividing fractions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Fraction Index</dc:title>
  <dc:creator>Administrator</dc:creator>
  <cp:lastModifiedBy>Administrator</cp:lastModifiedBy>
  <cp:revision>25</cp:revision>
  <dcterms:created xsi:type="dcterms:W3CDTF">2012-10-23T16:12:54Z</dcterms:created>
  <dcterms:modified xsi:type="dcterms:W3CDTF">2012-11-06T19:36:38Z</dcterms:modified>
</cp:coreProperties>
</file>